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charts/chart1.xml" ContentType="application/vnd.openxmlformats-officedocument.drawingml.char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7" r:id="rId2"/>
    <p:sldId id="274" r:id="rId3"/>
    <p:sldId id="275" r:id="rId4"/>
    <p:sldId id="276" r:id="rId5"/>
    <p:sldId id="277" r:id="rId6"/>
    <p:sldId id="278" r:id="rId7"/>
    <p:sldId id="279" r:id="rId8"/>
    <p:sldId id="280" r:id="rId9"/>
    <p:sldId id="281" r:id="rId10"/>
    <p:sldId id="286" r:id="rId11"/>
    <p:sldId id="282" r:id="rId12"/>
    <p:sldId id="285" r:id="rId13"/>
    <p:sldId id="283" r:id="rId14"/>
    <p:sldId id="287" r:id="rId15"/>
    <p:sldId id="301" r:id="rId16"/>
    <p:sldId id="288" r:id="rId17"/>
    <p:sldId id="289" r:id="rId18"/>
    <p:sldId id="290" r:id="rId19"/>
    <p:sldId id="291" r:id="rId20"/>
    <p:sldId id="293" r:id="rId21"/>
    <p:sldId id="294" r:id="rId22"/>
    <p:sldId id="295" r:id="rId23"/>
    <p:sldId id="296" r:id="rId24"/>
    <p:sldId id="297" r:id="rId25"/>
    <p:sldId id="298" r:id="rId26"/>
    <p:sldId id="300" r:id="rId27"/>
    <p:sldId id="299" r:id="rId28"/>
    <p:sldId id="271" r:id="rId29"/>
  </p:sldIdLst>
  <p:sldSz cx="9144000" cy="5143500" type="screen16x9"/>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DB"/>
    <a:srgbClr val="172340"/>
    <a:srgbClr val="FC77B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96"/>
  </p:normalViewPr>
  <p:slideViewPr>
    <p:cSldViewPr snapToGrid="0" snapToObjects="1">
      <p:cViewPr varScale="1">
        <p:scale>
          <a:sx n="155" d="100"/>
          <a:sy n="155" d="100"/>
        </p:scale>
        <p:origin x="276" y="13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003330668263028"/>
          <c:y val="7.2864581613219279E-2"/>
          <c:w val="0.91826200000000002"/>
          <c:h val="0.88644100000000003"/>
        </c:manualLayout>
      </c:layout>
      <c:barChart>
        <c:barDir val="col"/>
        <c:grouping val="clustered"/>
        <c:varyColors val="0"/>
        <c:ser>
          <c:idx val="0"/>
          <c:order val="0"/>
          <c:tx>
            <c:strRef>
              <c:f>Sheet1!$A$2</c:f>
              <c:strCache>
                <c:ptCount val="1"/>
                <c:pt idx="0">
                  <c:v>Onre</c:v>
                </c:pt>
              </c:strCache>
            </c:strRef>
          </c:tx>
          <c:spPr>
            <a:solidFill>
              <a:schemeClr val="bg1"/>
            </a:solidFill>
            <a:ln w="12700" cap="flat">
              <a:noFill/>
              <a:miter lim="400000"/>
            </a:ln>
            <a:effectLst/>
          </c:spPr>
          <c:invertIfNegative val="0"/>
          <c:dPt>
            <c:idx val="0"/>
            <c:invertIfNegative val="0"/>
            <c:bubble3D val="0"/>
            <c:spPr>
              <a:solidFill>
                <a:schemeClr val="bg1"/>
              </a:solidFill>
              <a:ln w="12700" cap="flat">
                <a:solidFill>
                  <a:schemeClr val="bg1"/>
                </a:solidFill>
                <a:miter lim="400000"/>
              </a:ln>
              <a:effectLst/>
            </c:spPr>
            <c:extLst>
              <c:ext xmlns:c16="http://schemas.microsoft.com/office/drawing/2014/chart" uri="{C3380CC4-5D6E-409C-BE32-E72D297353CC}">
                <c16:uniqueId val="{00000001-EFC8-4B40-92ED-994DB4C226CE}"/>
              </c:ext>
            </c:extLst>
          </c:dPt>
          <c:cat>
            <c:strRef>
              <c:f>Sheet1!$B$1:$E$1</c:f>
              <c:strCache>
                <c:ptCount val="4"/>
                <c:pt idx="0">
                  <c:v>2018</c:v>
                </c:pt>
                <c:pt idx="1">
                  <c:v>2019</c:v>
                </c:pt>
                <c:pt idx="2">
                  <c:v>2020</c:v>
                </c:pt>
                <c:pt idx="3">
                  <c:v>2021</c:v>
                </c:pt>
              </c:strCache>
            </c:strRef>
          </c:cat>
          <c:val>
            <c:numRef>
              <c:f>Sheet1!$B$2:$E$2</c:f>
              <c:numCache>
                <c:formatCode>General</c:formatCode>
                <c:ptCount val="4"/>
                <c:pt idx="0">
                  <c:v>17</c:v>
                </c:pt>
                <c:pt idx="1">
                  <c:v>26</c:v>
                </c:pt>
                <c:pt idx="2">
                  <c:v>53</c:v>
                </c:pt>
                <c:pt idx="3">
                  <c:v>96</c:v>
                </c:pt>
              </c:numCache>
            </c:numRef>
          </c:val>
          <c:extLst>
            <c:ext xmlns:c16="http://schemas.microsoft.com/office/drawing/2014/chart" uri="{C3380CC4-5D6E-409C-BE32-E72D297353CC}">
              <c16:uniqueId val="{00000002-EFC8-4B40-92ED-994DB4C226CE}"/>
            </c:ext>
          </c:extLst>
        </c:ser>
        <c:ser>
          <c:idx val="1"/>
          <c:order val="1"/>
          <c:tx>
            <c:strRef>
              <c:f>Sheet1!$A$3</c:f>
              <c:strCache>
                <c:ptCount val="1"/>
                <c:pt idx="0">
                  <c:v>Two</c:v>
                </c:pt>
              </c:strCache>
            </c:strRef>
          </c:tx>
          <c:spPr>
            <a:solidFill>
              <a:schemeClr val="bg1">
                <a:lumMod val="75000"/>
              </a:schemeClr>
            </a:solidFill>
            <a:ln w="12700" cap="flat">
              <a:solidFill>
                <a:schemeClr val="bg1">
                  <a:lumMod val="85000"/>
                </a:schemeClr>
              </a:solidFill>
              <a:miter lim="400000"/>
            </a:ln>
            <a:effectLst/>
          </c:spPr>
          <c:invertIfNegative val="0"/>
          <c:cat>
            <c:strRef>
              <c:f>Sheet1!$B$1:$E$1</c:f>
              <c:strCache>
                <c:ptCount val="4"/>
                <c:pt idx="0">
                  <c:v>2018</c:v>
                </c:pt>
                <c:pt idx="1">
                  <c:v>2019</c:v>
                </c:pt>
                <c:pt idx="2">
                  <c:v>2020</c:v>
                </c:pt>
                <c:pt idx="3">
                  <c:v>2021</c:v>
                </c:pt>
              </c:strCache>
            </c:strRef>
          </c:cat>
          <c:val>
            <c:numRef>
              <c:f>Sheet1!$B$3:$E$3</c:f>
              <c:numCache>
                <c:formatCode>General</c:formatCode>
                <c:ptCount val="4"/>
                <c:pt idx="0">
                  <c:v>55</c:v>
                </c:pt>
                <c:pt idx="1">
                  <c:v>43</c:v>
                </c:pt>
                <c:pt idx="2">
                  <c:v>70</c:v>
                </c:pt>
                <c:pt idx="3">
                  <c:v>58</c:v>
                </c:pt>
              </c:numCache>
            </c:numRef>
          </c:val>
          <c:extLst>
            <c:ext xmlns:c16="http://schemas.microsoft.com/office/drawing/2014/chart" uri="{C3380CC4-5D6E-409C-BE32-E72D297353CC}">
              <c16:uniqueId val="{00000003-EFC8-4B40-92ED-994DB4C226CE}"/>
            </c:ext>
          </c:extLst>
        </c:ser>
        <c:ser>
          <c:idx val="2"/>
          <c:order val="2"/>
          <c:tx>
            <c:strRef>
              <c:f>Sheet1!$A$4</c:f>
              <c:strCache>
                <c:ptCount val="1"/>
                <c:pt idx="0">
                  <c:v>Three</c:v>
                </c:pt>
              </c:strCache>
            </c:strRef>
          </c:tx>
          <c:spPr>
            <a:solidFill>
              <a:srgbClr val="0080DB"/>
            </a:solidFill>
            <a:ln w="12700" cap="flat">
              <a:solidFill>
                <a:srgbClr val="319794"/>
              </a:solidFill>
              <a:miter lim="400000"/>
            </a:ln>
            <a:effectLst/>
          </c:spPr>
          <c:invertIfNegative val="0"/>
          <c:cat>
            <c:strRef>
              <c:f>Sheet1!$B$1:$E$1</c:f>
              <c:strCache>
                <c:ptCount val="4"/>
                <c:pt idx="0">
                  <c:v>2018</c:v>
                </c:pt>
                <c:pt idx="1">
                  <c:v>2019</c:v>
                </c:pt>
                <c:pt idx="2">
                  <c:v>2020</c:v>
                </c:pt>
                <c:pt idx="3">
                  <c:v>2021</c:v>
                </c:pt>
              </c:strCache>
            </c:strRef>
          </c:cat>
          <c:val>
            <c:numRef>
              <c:f>Sheet1!$B$4:$E$4</c:f>
              <c:numCache>
                <c:formatCode>General</c:formatCode>
                <c:ptCount val="4"/>
                <c:pt idx="0">
                  <c:v>12</c:v>
                </c:pt>
                <c:pt idx="1">
                  <c:v>76</c:v>
                </c:pt>
                <c:pt idx="2">
                  <c:v>32</c:v>
                </c:pt>
                <c:pt idx="3">
                  <c:v>14</c:v>
                </c:pt>
              </c:numCache>
            </c:numRef>
          </c:val>
          <c:extLst>
            <c:ext xmlns:c16="http://schemas.microsoft.com/office/drawing/2014/chart" uri="{C3380CC4-5D6E-409C-BE32-E72D297353CC}">
              <c16:uniqueId val="{00000004-EFC8-4B40-92ED-994DB4C226CE}"/>
            </c:ext>
          </c:extLst>
        </c:ser>
        <c:dLbls>
          <c:showLegendKey val="0"/>
          <c:showVal val="0"/>
          <c:showCatName val="0"/>
          <c:showSerName val="0"/>
          <c:showPercent val="0"/>
          <c:showBubbleSize val="0"/>
        </c:dLbls>
        <c:gapWidth val="145"/>
        <c:overlap val="-93"/>
        <c:axId val="2094734552"/>
        <c:axId val="2094734553"/>
      </c:barChart>
      <c:catAx>
        <c:axId val="2094734552"/>
        <c:scaling>
          <c:orientation val="minMax"/>
        </c:scaling>
        <c:delete val="0"/>
        <c:axPos val="b"/>
        <c:numFmt formatCode="General" sourceLinked="0"/>
        <c:majorTickMark val="none"/>
        <c:minorTickMark val="none"/>
        <c:tickLblPos val="low"/>
        <c:spPr>
          <a:ln w="12700" cap="flat">
            <a:solidFill>
              <a:schemeClr val="bg1"/>
            </a:solidFill>
            <a:prstDash val="solid"/>
            <a:miter lim="400000"/>
          </a:ln>
        </c:spPr>
        <c:txPr>
          <a:bodyPr rot="0"/>
          <a:lstStyle/>
          <a:p>
            <a:pPr>
              <a:defRPr sz="900" b="0" i="0" u="none" strike="noStrike">
                <a:solidFill>
                  <a:schemeClr val="bg1"/>
                </a:solidFill>
                <a:latin typeface="Proxima Nova"/>
              </a:defRPr>
            </a:pPr>
            <a:endParaRPr lang="es-ES"/>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929292"/>
              </a:solidFill>
              <a:custDash>
                <a:ds d="200000" sp="200000"/>
              </a:custDash>
              <a:miter lim="400000"/>
            </a:ln>
          </c:spPr>
        </c:majorGridlines>
        <c:numFmt formatCode="General" sourceLinked="0"/>
        <c:majorTickMark val="none"/>
        <c:minorTickMark val="none"/>
        <c:tickLblPos val="nextTo"/>
        <c:spPr>
          <a:ln w="12700" cap="flat">
            <a:noFill/>
            <a:prstDash val="solid"/>
            <a:miter lim="400000"/>
          </a:ln>
        </c:spPr>
        <c:txPr>
          <a:bodyPr rot="0"/>
          <a:lstStyle/>
          <a:p>
            <a:pPr>
              <a:defRPr sz="900" b="0" i="0" u="none" strike="noStrike">
                <a:solidFill>
                  <a:schemeClr val="bg1"/>
                </a:solidFill>
                <a:latin typeface="Proxima Nova"/>
              </a:defRPr>
            </a:pPr>
            <a:endParaRPr lang="es-ES"/>
          </a:p>
        </c:txPr>
        <c:crossAx val="2094734552"/>
        <c:crosses val="autoZero"/>
        <c:crossBetween val="between"/>
        <c:majorUnit val="25"/>
        <c:minorUnit val="1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83501A-31DA-4021-A273-26BA48FA0085}" type="datetimeFigureOut">
              <a:rPr lang="es-ES" smtClean="0"/>
              <a:t>17/12/2025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43BE0F-F70E-4D6E-A3B5-149E73F25A9B}" type="slidenum">
              <a:rPr lang="es-ES" smtClean="0"/>
              <a:t>‹Nº›</a:t>
            </a:fld>
            <a:endParaRPr lang="es-ES"/>
          </a:p>
        </p:txBody>
      </p:sp>
    </p:spTree>
    <p:extLst>
      <p:ext uri="{BB962C8B-B14F-4D97-AF65-F5344CB8AC3E}">
        <p14:creationId xmlns:p14="http://schemas.microsoft.com/office/powerpoint/2010/main" val="1873984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C543BE0F-F70E-4D6E-A3B5-149E73F25A9B}" type="slidenum">
              <a:rPr lang="es-ES" smtClean="0"/>
              <a:t>9</a:t>
            </a:fld>
            <a:endParaRPr lang="es-ES"/>
          </a:p>
        </p:txBody>
      </p:sp>
    </p:spTree>
    <p:extLst>
      <p:ext uri="{BB962C8B-B14F-4D97-AF65-F5344CB8AC3E}">
        <p14:creationId xmlns:p14="http://schemas.microsoft.com/office/powerpoint/2010/main" val="1294173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C543BE0F-F70E-4D6E-A3B5-149E73F25A9B}" type="slidenum">
              <a:rPr lang="es-ES" smtClean="0"/>
              <a:t>26</a:t>
            </a:fld>
            <a:endParaRPr lang="es-ES"/>
          </a:p>
        </p:txBody>
      </p:sp>
    </p:spTree>
    <p:extLst>
      <p:ext uri="{BB962C8B-B14F-4D97-AF65-F5344CB8AC3E}">
        <p14:creationId xmlns:p14="http://schemas.microsoft.com/office/powerpoint/2010/main" val="36132605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chart" Target="../charts/chart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logotipo AECOC">
    <p:spTree>
      <p:nvGrpSpPr>
        <p:cNvPr id="1" name=""/>
        <p:cNvGrpSpPr/>
        <p:nvPr/>
      </p:nvGrpSpPr>
      <p:grpSpPr>
        <a:xfrm>
          <a:off x="0" y="0"/>
          <a:ext cx="0" cy="0"/>
          <a:chOff x="0" y="0"/>
          <a:chExt cx="0" cy="0"/>
        </a:xfrm>
      </p:grpSpPr>
      <p:pic>
        <p:nvPicPr>
          <p:cNvPr id="3" name="Imagen 2" descr="5ok.jpg">
            <a:extLst>
              <a:ext uri="{FF2B5EF4-FFF2-40B4-BE49-F238E27FC236}">
                <a16:creationId xmlns:a16="http://schemas.microsoft.com/office/drawing/2014/main" id="{676F1443-66A5-1EC4-E192-9B509E3BDE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pic>
        <p:nvPicPr>
          <p:cNvPr id="5" name="Imagen 4" descr="LOGO BASELINE.png">
            <a:extLst>
              <a:ext uri="{FF2B5EF4-FFF2-40B4-BE49-F238E27FC236}">
                <a16:creationId xmlns:a16="http://schemas.microsoft.com/office/drawing/2014/main" id="{15704072-959C-F911-34C4-976843DB6C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837" y="2254317"/>
            <a:ext cx="3052856" cy="634866"/>
          </a:xfrm>
          <a:prstGeom prst="rect">
            <a:avLst/>
          </a:prstGeom>
        </p:spPr>
      </p:pic>
    </p:spTree>
    <p:extLst>
      <p:ext uri="{BB962C8B-B14F-4D97-AF65-F5344CB8AC3E}">
        <p14:creationId xmlns:p14="http://schemas.microsoft.com/office/powerpoint/2010/main" val="1965361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o logotipo AECOC + Título">
    <p:spTree>
      <p:nvGrpSpPr>
        <p:cNvPr id="1" name=""/>
        <p:cNvGrpSpPr/>
        <p:nvPr/>
      </p:nvGrpSpPr>
      <p:grpSpPr>
        <a:xfrm>
          <a:off x="0" y="0"/>
          <a:ext cx="0" cy="0"/>
          <a:chOff x="0" y="0"/>
          <a:chExt cx="0" cy="0"/>
        </a:xfrm>
      </p:grpSpPr>
      <p:pic>
        <p:nvPicPr>
          <p:cNvPr id="3" name="Imagen 2" descr="5ok.jpg">
            <a:extLst>
              <a:ext uri="{FF2B5EF4-FFF2-40B4-BE49-F238E27FC236}">
                <a16:creationId xmlns:a16="http://schemas.microsoft.com/office/drawing/2014/main" id="{AA66245D-9AC5-64D4-2450-9C2AA73D9A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pic>
        <p:nvPicPr>
          <p:cNvPr id="4" name="Imagen 3" descr="LOGO BASELINE.png">
            <a:extLst>
              <a:ext uri="{FF2B5EF4-FFF2-40B4-BE49-F238E27FC236}">
                <a16:creationId xmlns:a16="http://schemas.microsoft.com/office/drawing/2014/main" id="{FA6412D3-06A5-82C7-221D-E0A9BD7650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837" y="2254317"/>
            <a:ext cx="3052856" cy="634866"/>
          </a:xfrm>
          <a:prstGeom prst="rect">
            <a:avLst/>
          </a:prstGeom>
        </p:spPr>
      </p:pic>
      <p:sp>
        <p:nvSpPr>
          <p:cNvPr id="6" name="Marcador de texto 5">
            <a:extLst>
              <a:ext uri="{FF2B5EF4-FFF2-40B4-BE49-F238E27FC236}">
                <a16:creationId xmlns:a16="http://schemas.microsoft.com/office/drawing/2014/main" id="{46B82921-52EC-16DE-898C-69075932AB8A}"/>
              </a:ext>
            </a:extLst>
          </p:cNvPr>
          <p:cNvSpPr>
            <a:spLocks noGrp="1"/>
          </p:cNvSpPr>
          <p:nvPr>
            <p:ph type="body" sz="quarter" idx="10" hasCustomPrompt="1"/>
          </p:nvPr>
        </p:nvSpPr>
        <p:spPr>
          <a:xfrm>
            <a:off x="4892040" y="1393826"/>
            <a:ext cx="3894138" cy="1022350"/>
          </a:xfrm>
          <a:prstGeom prst="rect">
            <a:avLst/>
          </a:prstGeom>
        </p:spPr>
        <p:txBody>
          <a:bodyPr/>
          <a:lstStyle>
            <a:lvl1pPr marL="0" indent="0">
              <a:buNone/>
              <a:defRPr sz="3200" b="1">
                <a:solidFill>
                  <a:schemeClr val="bg1"/>
                </a:solidFill>
                <a:latin typeface="Verdana" panose="020B0604030504040204" pitchFamily="34" charset="0"/>
                <a:ea typeface="Verdana" panose="020B0604030504040204" pitchFamily="34" charset="0"/>
              </a:defRPr>
            </a:lvl1pPr>
          </a:lstStyle>
          <a:p>
            <a:pPr lvl="0"/>
            <a:r>
              <a:rPr lang="es-ES" dirty="0">
                <a:latin typeface="Verdana" panose="020B0604030504040204" pitchFamily="34" charset="0"/>
                <a:ea typeface="Verdana" panose="020B0604030504040204" pitchFamily="34" charset="0"/>
              </a:rPr>
              <a:t>Haga clic para agregar texto</a:t>
            </a:r>
            <a:endParaRPr lang="es-ES" dirty="0"/>
          </a:p>
        </p:txBody>
      </p:sp>
      <p:sp>
        <p:nvSpPr>
          <p:cNvPr id="8" name="Marcador de texto 7">
            <a:extLst>
              <a:ext uri="{FF2B5EF4-FFF2-40B4-BE49-F238E27FC236}">
                <a16:creationId xmlns:a16="http://schemas.microsoft.com/office/drawing/2014/main" id="{76A273A2-F1C1-B8D2-7A99-9913D70624A6}"/>
              </a:ext>
            </a:extLst>
          </p:cNvPr>
          <p:cNvSpPr>
            <a:spLocks noGrp="1"/>
          </p:cNvSpPr>
          <p:nvPr>
            <p:ph type="body" sz="quarter" idx="11" hasCustomPrompt="1"/>
          </p:nvPr>
        </p:nvSpPr>
        <p:spPr>
          <a:xfrm>
            <a:off x="4892040" y="2650492"/>
            <a:ext cx="3894138" cy="1022350"/>
          </a:xfrm>
          <a:prstGeom prst="rect">
            <a:avLst/>
          </a:prstGeom>
        </p:spPr>
        <p:txBody>
          <a:bodyPr/>
          <a:lstStyle>
            <a:lvl1pPr marL="0" indent="0">
              <a:buNone/>
              <a:defRPr sz="2000">
                <a:solidFill>
                  <a:schemeClr val="bg1"/>
                </a:solidFill>
                <a:latin typeface="Verdana" panose="020B0604030504040204" pitchFamily="34" charset="0"/>
                <a:ea typeface="Verdana" panose="020B0604030504040204" pitchFamily="34" charset="0"/>
              </a:defRPr>
            </a:lvl1pPr>
          </a:lstStyle>
          <a:p>
            <a:pPr lvl="0"/>
            <a:r>
              <a:rPr lang="es-ES" dirty="0"/>
              <a:t>Haga clic para agregar texto</a:t>
            </a:r>
          </a:p>
        </p:txBody>
      </p:sp>
    </p:spTree>
    <p:extLst>
      <p:ext uri="{BB962C8B-B14F-4D97-AF65-F5344CB8AC3E}">
        <p14:creationId xmlns:p14="http://schemas.microsoft.com/office/powerpoint/2010/main" val="153271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1 azul">
    <p:spTree>
      <p:nvGrpSpPr>
        <p:cNvPr id="1" name=""/>
        <p:cNvGrpSpPr/>
        <p:nvPr/>
      </p:nvGrpSpPr>
      <p:grpSpPr>
        <a:xfrm>
          <a:off x="0" y="0"/>
          <a:ext cx="0" cy="0"/>
          <a:chOff x="0" y="0"/>
          <a:chExt cx="0" cy="0"/>
        </a:xfrm>
      </p:grpSpPr>
      <p:sp>
        <p:nvSpPr>
          <p:cNvPr id="14" name="Rectángulo 13"/>
          <p:cNvSpPr/>
          <p:nvPr userDrawn="1"/>
        </p:nvSpPr>
        <p:spPr>
          <a:xfrm>
            <a:off x="0" y="0"/>
            <a:ext cx="1800640" cy="5141192"/>
          </a:xfrm>
          <a:prstGeom prst="rect">
            <a:avLst/>
          </a:prstGeom>
          <a:solidFill>
            <a:srgbClr val="172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lumMod val="95000"/>
                  <a:lumOff val="5000"/>
                </a:schemeClr>
              </a:solidFill>
            </a:endParaRPr>
          </a:p>
        </p:txBody>
      </p:sp>
      <p:sp>
        <p:nvSpPr>
          <p:cNvPr id="5" name="Rectángulo 4">
            <a:extLst>
              <a:ext uri="{FF2B5EF4-FFF2-40B4-BE49-F238E27FC236}">
                <a16:creationId xmlns:a16="http://schemas.microsoft.com/office/drawing/2014/main" id="{5DDDBEE9-A7CF-9B98-F070-ACADAEAC5B05}"/>
              </a:ext>
            </a:extLst>
          </p:cNvPr>
          <p:cNvSpPr/>
          <p:nvPr userDrawn="1"/>
        </p:nvSpPr>
        <p:spPr>
          <a:xfrm>
            <a:off x="3880624" y="0"/>
            <a:ext cx="5263376" cy="5141192"/>
          </a:xfrm>
          <a:prstGeom prst="rect">
            <a:avLst/>
          </a:prstGeom>
          <a:solidFill>
            <a:srgbClr val="172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lumMod val="95000"/>
                  <a:lumOff val="5000"/>
                </a:schemeClr>
              </a:solidFill>
            </a:endParaRPr>
          </a:p>
        </p:txBody>
      </p:sp>
      <p:sp>
        <p:nvSpPr>
          <p:cNvPr id="11" name="Marcador de contenido 2"/>
          <p:cNvSpPr>
            <a:spLocks noGrp="1"/>
          </p:cNvSpPr>
          <p:nvPr>
            <p:ph idx="18"/>
          </p:nvPr>
        </p:nvSpPr>
        <p:spPr>
          <a:xfrm>
            <a:off x="334024" y="293584"/>
            <a:ext cx="1331225" cy="1740446"/>
          </a:xfrm>
          <a:prstGeom prst="rect">
            <a:avLst/>
          </a:prstGeom>
        </p:spPr>
        <p:txBody>
          <a:bodyPr/>
          <a:lstStyle>
            <a:lvl1pPr marL="0" indent="0" algn="l">
              <a:buNone/>
              <a:defRPr sz="1400" b="1">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3" name="Imagen 2" descr="5ok.jpg">
            <a:extLst>
              <a:ext uri="{FF2B5EF4-FFF2-40B4-BE49-F238E27FC236}">
                <a16:creationId xmlns:a16="http://schemas.microsoft.com/office/drawing/2014/main" id="{7F92F5CB-7069-47F8-E1DA-F4D5DE24CA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7648"/>
          <a:stretch/>
        </p:blipFill>
        <p:spPr>
          <a:xfrm>
            <a:off x="0" y="0"/>
            <a:ext cx="214903" cy="5143500"/>
          </a:xfrm>
          <a:prstGeom prst="rect">
            <a:avLst/>
          </a:prstGeom>
        </p:spPr>
      </p:pic>
      <p:sp>
        <p:nvSpPr>
          <p:cNvPr id="6" name="Marcador de contenido 2">
            <a:extLst>
              <a:ext uri="{FF2B5EF4-FFF2-40B4-BE49-F238E27FC236}">
                <a16:creationId xmlns:a16="http://schemas.microsoft.com/office/drawing/2014/main" id="{A26E52A6-EEB2-6EF5-3988-DFA7267AC2C0}"/>
              </a:ext>
            </a:extLst>
          </p:cNvPr>
          <p:cNvSpPr>
            <a:spLocks noGrp="1"/>
          </p:cNvSpPr>
          <p:nvPr>
            <p:ph idx="19"/>
          </p:nvPr>
        </p:nvSpPr>
        <p:spPr>
          <a:xfrm>
            <a:off x="4222083" y="293584"/>
            <a:ext cx="4587893" cy="4464270"/>
          </a:xfrm>
          <a:prstGeom prst="rect">
            <a:avLst/>
          </a:prstGeom>
        </p:spPr>
        <p:txBody>
          <a:bodyPr/>
          <a:lstStyle>
            <a:lvl1pPr marL="0" indent="0" algn="l">
              <a:buNone/>
              <a:defRPr sz="1200" b="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16" name="Imagen 15">
            <a:extLst>
              <a:ext uri="{FF2B5EF4-FFF2-40B4-BE49-F238E27FC236}">
                <a16:creationId xmlns:a16="http://schemas.microsoft.com/office/drawing/2014/main" id="{B94C1B1F-AAFA-C32D-2067-D88DB7B57274}"/>
              </a:ext>
            </a:extLst>
          </p:cNvPr>
          <p:cNvPicPr>
            <a:picLocks noChangeAspect="1"/>
          </p:cNvPicPr>
          <p:nvPr userDrawn="1"/>
        </p:nvPicPr>
        <p:blipFill>
          <a:blip r:embed="rId3"/>
          <a:stretch>
            <a:fillRect/>
          </a:stretch>
        </p:blipFill>
        <p:spPr>
          <a:xfrm>
            <a:off x="1800640" y="0"/>
            <a:ext cx="2087419" cy="5143500"/>
          </a:xfrm>
          <a:prstGeom prst="rect">
            <a:avLst/>
          </a:prstGeom>
        </p:spPr>
      </p:pic>
      <p:sp>
        <p:nvSpPr>
          <p:cNvPr id="17" name="Marcador de contenido 2">
            <a:extLst>
              <a:ext uri="{FF2B5EF4-FFF2-40B4-BE49-F238E27FC236}">
                <a16:creationId xmlns:a16="http://schemas.microsoft.com/office/drawing/2014/main" id="{31E2C02B-EAA4-84CD-4CC7-1D4CCF9FDEAD}"/>
              </a:ext>
            </a:extLst>
          </p:cNvPr>
          <p:cNvSpPr>
            <a:spLocks noGrp="1"/>
          </p:cNvSpPr>
          <p:nvPr>
            <p:ph idx="20"/>
          </p:nvPr>
        </p:nvSpPr>
        <p:spPr>
          <a:xfrm>
            <a:off x="1917497" y="293584"/>
            <a:ext cx="1827736" cy="1740446"/>
          </a:xfrm>
          <a:prstGeom prst="rect">
            <a:avLst/>
          </a:prstGeom>
        </p:spPr>
        <p:txBody>
          <a:bodyPr/>
          <a:lstStyle>
            <a:lvl1pPr marL="0" indent="0" algn="l">
              <a:buNone/>
              <a:defRPr sz="1400" b="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18" name="Imagen 17" descr="logo1.png">
            <a:extLst>
              <a:ext uri="{FF2B5EF4-FFF2-40B4-BE49-F238E27FC236}">
                <a16:creationId xmlns:a16="http://schemas.microsoft.com/office/drawing/2014/main" id="{A22800E3-039B-3517-5548-BE63B1DE398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01853" y="4817137"/>
            <a:ext cx="779024" cy="264772"/>
          </a:xfrm>
          <a:prstGeom prst="rect">
            <a:avLst/>
          </a:prstGeom>
        </p:spPr>
      </p:pic>
    </p:spTree>
    <p:extLst>
      <p:ext uri="{BB962C8B-B14F-4D97-AF65-F5344CB8AC3E}">
        <p14:creationId xmlns:p14="http://schemas.microsoft.com/office/powerpoint/2010/main" val="1124042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a 1 azul + foto">
    <p:spTree>
      <p:nvGrpSpPr>
        <p:cNvPr id="1" name=""/>
        <p:cNvGrpSpPr/>
        <p:nvPr/>
      </p:nvGrpSpPr>
      <p:grpSpPr>
        <a:xfrm>
          <a:off x="0" y="0"/>
          <a:ext cx="0" cy="0"/>
          <a:chOff x="0" y="0"/>
          <a:chExt cx="0" cy="0"/>
        </a:xfrm>
      </p:grpSpPr>
      <p:sp>
        <p:nvSpPr>
          <p:cNvPr id="14" name="Rectángulo 13"/>
          <p:cNvSpPr/>
          <p:nvPr userDrawn="1"/>
        </p:nvSpPr>
        <p:spPr>
          <a:xfrm>
            <a:off x="0" y="0"/>
            <a:ext cx="1800640" cy="5141192"/>
          </a:xfrm>
          <a:prstGeom prst="rect">
            <a:avLst/>
          </a:prstGeom>
          <a:solidFill>
            <a:srgbClr val="172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lumMod val="95000"/>
                  <a:lumOff val="5000"/>
                </a:schemeClr>
              </a:solidFill>
            </a:endParaRPr>
          </a:p>
        </p:txBody>
      </p:sp>
      <p:sp>
        <p:nvSpPr>
          <p:cNvPr id="5" name="Rectángulo 4">
            <a:extLst>
              <a:ext uri="{FF2B5EF4-FFF2-40B4-BE49-F238E27FC236}">
                <a16:creationId xmlns:a16="http://schemas.microsoft.com/office/drawing/2014/main" id="{5DDDBEE9-A7CF-9B98-F070-ACADAEAC5B05}"/>
              </a:ext>
            </a:extLst>
          </p:cNvPr>
          <p:cNvSpPr/>
          <p:nvPr userDrawn="1"/>
        </p:nvSpPr>
        <p:spPr>
          <a:xfrm>
            <a:off x="3880624" y="0"/>
            <a:ext cx="5263376" cy="5141192"/>
          </a:xfrm>
          <a:prstGeom prst="rect">
            <a:avLst/>
          </a:prstGeom>
          <a:solidFill>
            <a:srgbClr val="172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lumMod val="95000"/>
                  <a:lumOff val="5000"/>
                </a:schemeClr>
              </a:solidFill>
            </a:endParaRPr>
          </a:p>
        </p:txBody>
      </p:sp>
      <p:sp>
        <p:nvSpPr>
          <p:cNvPr id="11" name="Marcador de contenido 2"/>
          <p:cNvSpPr>
            <a:spLocks noGrp="1"/>
          </p:cNvSpPr>
          <p:nvPr>
            <p:ph idx="18"/>
          </p:nvPr>
        </p:nvSpPr>
        <p:spPr>
          <a:xfrm>
            <a:off x="334024" y="297180"/>
            <a:ext cx="1331225" cy="1955365"/>
          </a:xfrm>
          <a:prstGeom prst="rect">
            <a:avLst/>
          </a:prstGeom>
        </p:spPr>
        <p:txBody>
          <a:bodyPr/>
          <a:lstStyle>
            <a:lvl1pPr marL="0" indent="0" algn="l">
              <a:buNone/>
              <a:defRPr sz="1400" b="1">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3" name="Imagen 2" descr="5ok.jpg">
            <a:extLst>
              <a:ext uri="{FF2B5EF4-FFF2-40B4-BE49-F238E27FC236}">
                <a16:creationId xmlns:a16="http://schemas.microsoft.com/office/drawing/2014/main" id="{7F92F5CB-7069-47F8-E1DA-F4D5DE24CA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7648"/>
          <a:stretch/>
        </p:blipFill>
        <p:spPr>
          <a:xfrm>
            <a:off x="0" y="0"/>
            <a:ext cx="214903" cy="5143500"/>
          </a:xfrm>
          <a:prstGeom prst="rect">
            <a:avLst/>
          </a:prstGeom>
        </p:spPr>
      </p:pic>
      <p:sp>
        <p:nvSpPr>
          <p:cNvPr id="6" name="Marcador de contenido 2">
            <a:extLst>
              <a:ext uri="{FF2B5EF4-FFF2-40B4-BE49-F238E27FC236}">
                <a16:creationId xmlns:a16="http://schemas.microsoft.com/office/drawing/2014/main" id="{A26E52A6-EEB2-6EF5-3988-DFA7267AC2C0}"/>
              </a:ext>
            </a:extLst>
          </p:cNvPr>
          <p:cNvSpPr>
            <a:spLocks noGrp="1"/>
          </p:cNvSpPr>
          <p:nvPr>
            <p:ph idx="19"/>
          </p:nvPr>
        </p:nvSpPr>
        <p:spPr>
          <a:xfrm>
            <a:off x="4222083" y="297180"/>
            <a:ext cx="4587893" cy="4460674"/>
          </a:xfrm>
          <a:prstGeom prst="rect">
            <a:avLst/>
          </a:prstGeom>
        </p:spPr>
        <p:txBody>
          <a:bodyPr/>
          <a:lstStyle>
            <a:lvl1pPr marL="0" indent="0" algn="l">
              <a:buNone/>
              <a:defRPr sz="1200" b="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sp>
        <p:nvSpPr>
          <p:cNvPr id="2" name="Picture Placeholder 28">
            <a:extLst>
              <a:ext uri="{FF2B5EF4-FFF2-40B4-BE49-F238E27FC236}">
                <a16:creationId xmlns:a16="http://schemas.microsoft.com/office/drawing/2014/main" id="{96BAFB2F-D3C7-CD77-5DA1-0EB18F7A091F}"/>
              </a:ext>
            </a:extLst>
          </p:cNvPr>
          <p:cNvSpPr>
            <a:spLocks noGrp="1"/>
          </p:cNvSpPr>
          <p:nvPr>
            <p:ph type="pic" sz="quarter" idx="13" hasCustomPrompt="1"/>
          </p:nvPr>
        </p:nvSpPr>
        <p:spPr>
          <a:xfrm>
            <a:off x="1800640" y="0"/>
            <a:ext cx="2087419" cy="5143500"/>
          </a:xfrm>
          <a:custGeom>
            <a:avLst/>
            <a:gdLst>
              <a:gd name="connsiteX0" fmla="*/ 0 w 24384001"/>
              <a:gd name="connsiteY0" fmla="*/ 0 h 7661738"/>
              <a:gd name="connsiteX1" fmla="*/ 24384001 w 24384001"/>
              <a:gd name="connsiteY1" fmla="*/ 0 h 7661738"/>
              <a:gd name="connsiteX2" fmla="*/ 24384001 w 24384001"/>
              <a:gd name="connsiteY2" fmla="*/ 7661738 h 7661738"/>
              <a:gd name="connsiteX3" fmla="*/ 0 w 24384001"/>
              <a:gd name="connsiteY3" fmla="*/ 7661738 h 7661738"/>
            </a:gdLst>
            <a:ahLst/>
            <a:cxnLst>
              <a:cxn ang="0">
                <a:pos x="connsiteX0" y="connsiteY0"/>
              </a:cxn>
              <a:cxn ang="0">
                <a:pos x="connsiteX1" y="connsiteY1"/>
              </a:cxn>
              <a:cxn ang="0">
                <a:pos x="connsiteX2" y="connsiteY2"/>
              </a:cxn>
              <a:cxn ang="0">
                <a:pos x="connsiteX3" y="connsiteY3"/>
              </a:cxn>
            </a:cxnLst>
            <a:rect l="l" t="t" r="r" b="b"/>
            <a:pathLst>
              <a:path w="24384001" h="7661738">
                <a:moveTo>
                  <a:pt x="0" y="0"/>
                </a:moveTo>
                <a:lnTo>
                  <a:pt x="24384001" y="0"/>
                </a:lnTo>
                <a:lnTo>
                  <a:pt x="24384001" y="7661738"/>
                </a:lnTo>
                <a:lnTo>
                  <a:pt x="0" y="7661738"/>
                </a:lnTo>
                <a:close/>
              </a:path>
            </a:pathLst>
          </a:custGeom>
          <a:solidFill>
            <a:schemeClr val="bg1">
              <a:lumMod val="95000"/>
            </a:schemeClr>
          </a:solidFill>
          <a:ln w="12700">
            <a:noFill/>
            <a:miter lim="400000"/>
          </a:ln>
          <a:extLst>
            <a:ext uri="{C572A759-6A51-4108-AA02-DFA0A04FC94B}">
              <ma14:wrappingTextBoxFlag xmlns="" xmlns:ma14="http://schemas.microsoft.com/office/mac/drawingml/2011/main" val="1"/>
            </a:ext>
          </a:extLst>
        </p:spPr>
        <p:txBody>
          <a:bodyPr wrap="square" anchor="ctr">
            <a:noAutofit/>
          </a:bodyPr>
          <a:lstStyle>
            <a:lvl1pPr marL="0" indent="0" algn="ctr">
              <a:buNone/>
              <a:defRPr sz="2000" b="1" baseline="0">
                <a:solidFill>
                  <a:schemeClr val="bg1"/>
                </a:solidFill>
              </a:defRPr>
            </a:lvl1pPr>
          </a:lstStyle>
          <a:p>
            <a:r>
              <a:rPr lang="en-US" dirty="0"/>
              <a:t>IMAGE REPLACE </a:t>
            </a:r>
          </a:p>
        </p:txBody>
      </p:sp>
      <p:pic>
        <p:nvPicPr>
          <p:cNvPr id="4" name="Imagen 3" descr="logo1.png">
            <a:extLst>
              <a:ext uri="{FF2B5EF4-FFF2-40B4-BE49-F238E27FC236}">
                <a16:creationId xmlns:a16="http://schemas.microsoft.com/office/drawing/2014/main" id="{97D2F3E5-2C5E-D87A-D2ED-4FED7FBD1C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01853" y="4817137"/>
            <a:ext cx="779024" cy="264772"/>
          </a:xfrm>
          <a:prstGeom prst="rect">
            <a:avLst/>
          </a:prstGeom>
        </p:spPr>
      </p:pic>
    </p:spTree>
    <p:extLst>
      <p:ext uri="{BB962C8B-B14F-4D97-AF65-F5344CB8AC3E}">
        <p14:creationId xmlns:p14="http://schemas.microsoft.com/office/powerpoint/2010/main" val="1040017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sitiva 1 blanco + foto">
    <p:spTree>
      <p:nvGrpSpPr>
        <p:cNvPr id="1" name=""/>
        <p:cNvGrpSpPr/>
        <p:nvPr/>
      </p:nvGrpSpPr>
      <p:grpSpPr>
        <a:xfrm>
          <a:off x="0" y="0"/>
          <a:ext cx="0" cy="0"/>
          <a:chOff x="0" y="0"/>
          <a:chExt cx="0" cy="0"/>
        </a:xfrm>
      </p:grpSpPr>
      <p:sp>
        <p:nvSpPr>
          <p:cNvPr id="14" name="Rectángulo 13"/>
          <p:cNvSpPr/>
          <p:nvPr userDrawn="1"/>
        </p:nvSpPr>
        <p:spPr>
          <a:xfrm>
            <a:off x="0" y="0"/>
            <a:ext cx="1800640" cy="5141192"/>
          </a:xfrm>
          <a:prstGeom prst="rect">
            <a:avLst/>
          </a:prstGeom>
          <a:solidFill>
            <a:srgbClr val="172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lumMod val="95000"/>
                  <a:lumOff val="5000"/>
                </a:schemeClr>
              </a:solidFill>
            </a:endParaRPr>
          </a:p>
        </p:txBody>
      </p:sp>
      <p:sp>
        <p:nvSpPr>
          <p:cNvPr id="11" name="Marcador de contenido 2"/>
          <p:cNvSpPr>
            <a:spLocks noGrp="1"/>
          </p:cNvSpPr>
          <p:nvPr>
            <p:ph idx="18"/>
          </p:nvPr>
        </p:nvSpPr>
        <p:spPr>
          <a:xfrm>
            <a:off x="334024" y="259080"/>
            <a:ext cx="1331225" cy="1993465"/>
          </a:xfrm>
          <a:prstGeom prst="rect">
            <a:avLst/>
          </a:prstGeom>
        </p:spPr>
        <p:txBody>
          <a:bodyPr/>
          <a:lstStyle>
            <a:lvl1pPr marL="0" indent="0" algn="l">
              <a:buNone/>
              <a:defRPr sz="1400" b="1">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3" name="Imagen 2" descr="5ok.jpg">
            <a:extLst>
              <a:ext uri="{FF2B5EF4-FFF2-40B4-BE49-F238E27FC236}">
                <a16:creationId xmlns:a16="http://schemas.microsoft.com/office/drawing/2014/main" id="{7F92F5CB-7069-47F8-E1DA-F4D5DE24CA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7648"/>
          <a:stretch/>
        </p:blipFill>
        <p:spPr>
          <a:xfrm>
            <a:off x="0" y="0"/>
            <a:ext cx="214903" cy="5143500"/>
          </a:xfrm>
          <a:prstGeom prst="rect">
            <a:avLst/>
          </a:prstGeom>
        </p:spPr>
      </p:pic>
      <p:sp>
        <p:nvSpPr>
          <p:cNvPr id="2" name="Picture Placeholder 28">
            <a:extLst>
              <a:ext uri="{FF2B5EF4-FFF2-40B4-BE49-F238E27FC236}">
                <a16:creationId xmlns:a16="http://schemas.microsoft.com/office/drawing/2014/main" id="{96BAFB2F-D3C7-CD77-5DA1-0EB18F7A091F}"/>
              </a:ext>
            </a:extLst>
          </p:cNvPr>
          <p:cNvSpPr>
            <a:spLocks noGrp="1"/>
          </p:cNvSpPr>
          <p:nvPr>
            <p:ph type="pic" sz="quarter" idx="13" hasCustomPrompt="1"/>
          </p:nvPr>
        </p:nvSpPr>
        <p:spPr>
          <a:xfrm>
            <a:off x="1800640" y="0"/>
            <a:ext cx="2087419" cy="5143500"/>
          </a:xfrm>
          <a:custGeom>
            <a:avLst/>
            <a:gdLst>
              <a:gd name="connsiteX0" fmla="*/ 0 w 24384001"/>
              <a:gd name="connsiteY0" fmla="*/ 0 h 7661738"/>
              <a:gd name="connsiteX1" fmla="*/ 24384001 w 24384001"/>
              <a:gd name="connsiteY1" fmla="*/ 0 h 7661738"/>
              <a:gd name="connsiteX2" fmla="*/ 24384001 w 24384001"/>
              <a:gd name="connsiteY2" fmla="*/ 7661738 h 7661738"/>
              <a:gd name="connsiteX3" fmla="*/ 0 w 24384001"/>
              <a:gd name="connsiteY3" fmla="*/ 7661738 h 7661738"/>
            </a:gdLst>
            <a:ahLst/>
            <a:cxnLst>
              <a:cxn ang="0">
                <a:pos x="connsiteX0" y="connsiteY0"/>
              </a:cxn>
              <a:cxn ang="0">
                <a:pos x="connsiteX1" y="connsiteY1"/>
              </a:cxn>
              <a:cxn ang="0">
                <a:pos x="connsiteX2" y="connsiteY2"/>
              </a:cxn>
              <a:cxn ang="0">
                <a:pos x="connsiteX3" y="connsiteY3"/>
              </a:cxn>
            </a:cxnLst>
            <a:rect l="l" t="t" r="r" b="b"/>
            <a:pathLst>
              <a:path w="24384001" h="7661738">
                <a:moveTo>
                  <a:pt x="0" y="0"/>
                </a:moveTo>
                <a:lnTo>
                  <a:pt x="24384001" y="0"/>
                </a:lnTo>
                <a:lnTo>
                  <a:pt x="24384001" y="7661738"/>
                </a:lnTo>
                <a:lnTo>
                  <a:pt x="0" y="7661738"/>
                </a:lnTo>
                <a:close/>
              </a:path>
            </a:pathLst>
          </a:custGeom>
          <a:solidFill>
            <a:schemeClr val="bg1">
              <a:lumMod val="95000"/>
            </a:schemeClr>
          </a:solidFill>
          <a:ln w="12700">
            <a:noFill/>
            <a:miter lim="400000"/>
          </a:ln>
          <a:extLst>
            <a:ext uri="{C572A759-6A51-4108-AA02-DFA0A04FC94B}">
              <ma14:wrappingTextBoxFlag xmlns="" xmlns:ma14="http://schemas.microsoft.com/office/mac/drawingml/2011/main" val="1"/>
            </a:ext>
          </a:extLst>
        </p:spPr>
        <p:txBody>
          <a:bodyPr wrap="square" anchor="ctr">
            <a:noAutofit/>
          </a:bodyPr>
          <a:lstStyle>
            <a:lvl1pPr marL="0" indent="0" algn="ctr">
              <a:buNone/>
              <a:defRPr sz="2000" b="1" baseline="0">
                <a:solidFill>
                  <a:schemeClr val="bg1"/>
                </a:solidFill>
              </a:defRPr>
            </a:lvl1pPr>
          </a:lstStyle>
          <a:p>
            <a:r>
              <a:rPr lang="en-US" dirty="0"/>
              <a:t>IMAGE REPLACE </a:t>
            </a:r>
          </a:p>
        </p:txBody>
      </p:sp>
      <p:sp>
        <p:nvSpPr>
          <p:cNvPr id="4" name="Marcador de contenido 2">
            <a:extLst>
              <a:ext uri="{FF2B5EF4-FFF2-40B4-BE49-F238E27FC236}">
                <a16:creationId xmlns:a16="http://schemas.microsoft.com/office/drawing/2014/main" id="{6997C153-A2A1-68AC-0B16-A5A5DBCDD550}"/>
              </a:ext>
            </a:extLst>
          </p:cNvPr>
          <p:cNvSpPr>
            <a:spLocks noGrp="1"/>
          </p:cNvSpPr>
          <p:nvPr>
            <p:ph idx="19"/>
          </p:nvPr>
        </p:nvSpPr>
        <p:spPr>
          <a:xfrm>
            <a:off x="4131152" y="259080"/>
            <a:ext cx="4758691" cy="739058"/>
          </a:xfrm>
          <a:prstGeom prst="rect">
            <a:avLst/>
          </a:prstGeom>
        </p:spPr>
        <p:txBody>
          <a:bodyPr/>
          <a:lstStyle>
            <a:lvl1pPr marL="0" indent="0" algn="l">
              <a:buNone/>
              <a:defRPr sz="1400" b="1">
                <a:solidFill>
                  <a:srgbClr val="18233F"/>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sp>
        <p:nvSpPr>
          <p:cNvPr id="7" name="Marcador de contenido 2">
            <a:extLst>
              <a:ext uri="{FF2B5EF4-FFF2-40B4-BE49-F238E27FC236}">
                <a16:creationId xmlns:a16="http://schemas.microsoft.com/office/drawing/2014/main" id="{F61659D0-F9D8-CD46-8F2E-EAEB55CE9D59}"/>
              </a:ext>
            </a:extLst>
          </p:cNvPr>
          <p:cNvSpPr>
            <a:spLocks noGrp="1"/>
          </p:cNvSpPr>
          <p:nvPr>
            <p:ph idx="17"/>
          </p:nvPr>
        </p:nvSpPr>
        <p:spPr>
          <a:xfrm>
            <a:off x="4131151" y="1135380"/>
            <a:ext cx="4758692" cy="3566160"/>
          </a:xfrm>
          <a:prstGeom prst="rect">
            <a:avLst/>
          </a:prstGeom>
        </p:spPr>
        <p:txBody>
          <a:bodyPr/>
          <a:lstStyle>
            <a:lvl1pPr marL="0" indent="0" algn="l">
              <a:buNone/>
              <a:defRPr sz="1000" b="0" i="0">
                <a:solidFill>
                  <a:schemeClr val="tx1">
                    <a:lumMod val="50000"/>
                    <a:lumOff val="50000"/>
                  </a:schemeClr>
                </a:solidFill>
                <a:latin typeface="Verdana"/>
                <a:ea typeface="Arial" panose="020B0604020202020204" pitchFamily="34" charset="0"/>
                <a:cs typeface="Verdana"/>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12" name="Imagen 11">
            <a:extLst>
              <a:ext uri="{FF2B5EF4-FFF2-40B4-BE49-F238E27FC236}">
                <a16:creationId xmlns:a16="http://schemas.microsoft.com/office/drawing/2014/main" id="{DEE609E4-36F6-2423-E044-035E472FF3B0}"/>
              </a:ext>
            </a:extLst>
          </p:cNvPr>
          <p:cNvPicPr>
            <a:picLocks noChangeAspect="1"/>
          </p:cNvPicPr>
          <p:nvPr userDrawn="1"/>
        </p:nvPicPr>
        <p:blipFill>
          <a:blip r:embed="rId3"/>
          <a:stretch>
            <a:fillRect/>
          </a:stretch>
        </p:blipFill>
        <p:spPr>
          <a:xfrm>
            <a:off x="8119813" y="4867833"/>
            <a:ext cx="742306" cy="173731"/>
          </a:xfrm>
          <a:prstGeom prst="rect">
            <a:avLst/>
          </a:prstGeom>
        </p:spPr>
      </p:pic>
    </p:spTree>
    <p:extLst>
      <p:ext uri="{BB962C8B-B14F-4D97-AF65-F5344CB8AC3E}">
        <p14:creationId xmlns:p14="http://schemas.microsoft.com/office/powerpoint/2010/main" val="1840921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a 2 azul">
    <p:spTree>
      <p:nvGrpSpPr>
        <p:cNvPr id="1" name=""/>
        <p:cNvGrpSpPr/>
        <p:nvPr/>
      </p:nvGrpSpPr>
      <p:grpSpPr>
        <a:xfrm>
          <a:off x="0" y="0"/>
          <a:ext cx="0" cy="0"/>
          <a:chOff x="0" y="0"/>
          <a:chExt cx="0" cy="0"/>
        </a:xfrm>
      </p:grpSpPr>
      <p:sp>
        <p:nvSpPr>
          <p:cNvPr id="14" name="Rectángulo 13"/>
          <p:cNvSpPr/>
          <p:nvPr userDrawn="1"/>
        </p:nvSpPr>
        <p:spPr>
          <a:xfrm>
            <a:off x="0" y="0"/>
            <a:ext cx="9144000" cy="5141192"/>
          </a:xfrm>
          <a:prstGeom prst="rect">
            <a:avLst/>
          </a:prstGeom>
          <a:solidFill>
            <a:srgbClr val="172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lumMod val="95000"/>
                  <a:lumOff val="5000"/>
                </a:schemeClr>
              </a:solidFill>
            </a:endParaRPr>
          </a:p>
        </p:txBody>
      </p:sp>
      <p:pic>
        <p:nvPicPr>
          <p:cNvPr id="3" name="Imagen 2" descr="5ok.jpg">
            <a:extLst>
              <a:ext uri="{FF2B5EF4-FFF2-40B4-BE49-F238E27FC236}">
                <a16:creationId xmlns:a16="http://schemas.microsoft.com/office/drawing/2014/main" id="{7F92F5CB-7069-47F8-E1DA-F4D5DE24CA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7648"/>
          <a:stretch/>
        </p:blipFill>
        <p:spPr>
          <a:xfrm>
            <a:off x="0" y="0"/>
            <a:ext cx="214903" cy="5143500"/>
          </a:xfrm>
          <a:prstGeom prst="rect">
            <a:avLst/>
          </a:prstGeom>
        </p:spPr>
      </p:pic>
      <p:sp>
        <p:nvSpPr>
          <p:cNvPr id="5" name="Marcador de contenido 2">
            <a:extLst>
              <a:ext uri="{FF2B5EF4-FFF2-40B4-BE49-F238E27FC236}">
                <a16:creationId xmlns:a16="http://schemas.microsoft.com/office/drawing/2014/main" id="{0EA95D4A-3D1C-AC14-8A2D-52862BA911F9}"/>
              </a:ext>
            </a:extLst>
          </p:cNvPr>
          <p:cNvSpPr>
            <a:spLocks noGrp="1"/>
          </p:cNvSpPr>
          <p:nvPr>
            <p:ph idx="18"/>
          </p:nvPr>
        </p:nvSpPr>
        <p:spPr>
          <a:xfrm>
            <a:off x="334024" y="293584"/>
            <a:ext cx="1331225" cy="1894405"/>
          </a:xfrm>
          <a:prstGeom prst="rect">
            <a:avLst/>
          </a:prstGeom>
        </p:spPr>
        <p:txBody>
          <a:bodyPr/>
          <a:lstStyle>
            <a:lvl1pPr marL="0" indent="0" algn="l">
              <a:buNone/>
              <a:defRPr sz="1400" b="1">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sp>
        <p:nvSpPr>
          <p:cNvPr id="6" name="Marcador de contenido 2">
            <a:extLst>
              <a:ext uri="{FF2B5EF4-FFF2-40B4-BE49-F238E27FC236}">
                <a16:creationId xmlns:a16="http://schemas.microsoft.com/office/drawing/2014/main" id="{853E34D7-533C-0140-3364-F6ED7284C33B}"/>
              </a:ext>
            </a:extLst>
          </p:cNvPr>
          <p:cNvSpPr>
            <a:spLocks noGrp="1"/>
          </p:cNvSpPr>
          <p:nvPr>
            <p:ph idx="19"/>
          </p:nvPr>
        </p:nvSpPr>
        <p:spPr>
          <a:xfrm>
            <a:off x="1937173" y="293584"/>
            <a:ext cx="6872803" cy="4464270"/>
          </a:xfrm>
          <a:prstGeom prst="rect">
            <a:avLst/>
          </a:prstGeom>
        </p:spPr>
        <p:txBody>
          <a:bodyPr/>
          <a:lstStyle>
            <a:lvl1pPr marL="0" indent="0" algn="l">
              <a:buNone/>
              <a:defRPr sz="1200" b="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8" name="Imagen 7" descr="logo1.png">
            <a:extLst>
              <a:ext uri="{FF2B5EF4-FFF2-40B4-BE49-F238E27FC236}">
                <a16:creationId xmlns:a16="http://schemas.microsoft.com/office/drawing/2014/main" id="{54DF82A6-099C-5F1F-0045-3899F3F576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01853" y="4817137"/>
            <a:ext cx="779024" cy="264772"/>
          </a:xfrm>
          <a:prstGeom prst="rect">
            <a:avLst/>
          </a:prstGeom>
        </p:spPr>
      </p:pic>
    </p:spTree>
    <p:extLst>
      <p:ext uri="{BB962C8B-B14F-4D97-AF65-F5344CB8AC3E}">
        <p14:creationId xmlns:p14="http://schemas.microsoft.com/office/powerpoint/2010/main" val="3142081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a 2 blanco">
    <p:spTree>
      <p:nvGrpSpPr>
        <p:cNvPr id="1" name=""/>
        <p:cNvGrpSpPr/>
        <p:nvPr/>
      </p:nvGrpSpPr>
      <p:grpSpPr>
        <a:xfrm>
          <a:off x="0" y="0"/>
          <a:ext cx="0" cy="0"/>
          <a:chOff x="0" y="0"/>
          <a:chExt cx="0" cy="0"/>
        </a:xfrm>
      </p:grpSpPr>
      <p:pic>
        <p:nvPicPr>
          <p:cNvPr id="3" name="Imagen 2" descr="5ok.jpg">
            <a:extLst>
              <a:ext uri="{FF2B5EF4-FFF2-40B4-BE49-F238E27FC236}">
                <a16:creationId xmlns:a16="http://schemas.microsoft.com/office/drawing/2014/main" id="{7F92F5CB-7069-47F8-E1DA-F4D5DE24CA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7648"/>
          <a:stretch/>
        </p:blipFill>
        <p:spPr>
          <a:xfrm>
            <a:off x="0" y="0"/>
            <a:ext cx="214903" cy="5143500"/>
          </a:xfrm>
          <a:prstGeom prst="rect">
            <a:avLst/>
          </a:prstGeom>
        </p:spPr>
      </p:pic>
      <p:sp>
        <p:nvSpPr>
          <p:cNvPr id="5" name="Marcador de contenido 2">
            <a:extLst>
              <a:ext uri="{FF2B5EF4-FFF2-40B4-BE49-F238E27FC236}">
                <a16:creationId xmlns:a16="http://schemas.microsoft.com/office/drawing/2014/main" id="{0EA95D4A-3D1C-AC14-8A2D-52862BA911F9}"/>
              </a:ext>
            </a:extLst>
          </p:cNvPr>
          <p:cNvSpPr>
            <a:spLocks noGrp="1"/>
          </p:cNvSpPr>
          <p:nvPr>
            <p:ph idx="18"/>
          </p:nvPr>
        </p:nvSpPr>
        <p:spPr>
          <a:xfrm>
            <a:off x="334024" y="293584"/>
            <a:ext cx="1331225" cy="1894405"/>
          </a:xfrm>
          <a:prstGeom prst="rect">
            <a:avLst/>
          </a:prstGeom>
        </p:spPr>
        <p:txBody>
          <a:bodyPr/>
          <a:lstStyle>
            <a:lvl1pPr marL="0" indent="0" algn="l">
              <a:buNone/>
              <a:defRPr sz="1400" b="1">
                <a:solidFill>
                  <a:srgbClr val="172340"/>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sp>
        <p:nvSpPr>
          <p:cNvPr id="6" name="Marcador de contenido 2">
            <a:extLst>
              <a:ext uri="{FF2B5EF4-FFF2-40B4-BE49-F238E27FC236}">
                <a16:creationId xmlns:a16="http://schemas.microsoft.com/office/drawing/2014/main" id="{853E34D7-533C-0140-3364-F6ED7284C33B}"/>
              </a:ext>
            </a:extLst>
          </p:cNvPr>
          <p:cNvSpPr>
            <a:spLocks noGrp="1"/>
          </p:cNvSpPr>
          <p:nvPr>
            <p:ph idx="19"/>
          </p:nvPr>
        </p:nvSpPr>
        <p:spPr>
          <a:xfrm>
            <a:off x="1937173" y="293584"/>
            <a:ext cx="6872803" cy="4464270"/>
          </a:xfrm>
          <a:prstGeom prst="rect">
            <a:avLst/>
          </a:prstGeom>
        </p:spPr>
        <p:txBody>
          <a:bodyPr/>
          <a:lstStyle>
            <a:lvl1pPr marL="0" indent="0" algn="l">
              <a:buNone/>
              <a:defRPr sz="1200" b="0">
                <a:solidFill>
                  <a:srgbClr val="172340"/>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2" name="Imagen 1">
            <a:extLst>
              <a:ext uri="{FF2B5EF4-FFF2-40B4-BE49-F238E27FC236}">
                <a16:creationId xmlns:a16="http://schemas.microsoft.com/office/drawing/2014/main" id="{788C5ED9-9A74-8790-4F9A-67C4320E6880}"/>
              </a:ext>
            </a:extLst>
          </p:cNvPr>
          <p:cNvPicPr>
            <a:picLocks noChangeAspect="1"/>
          </p:cNvPicPr>
          <p:nvPr userDrawn="1"/>
        </p:nvPicPr>
        <p:blipFill>
          <a:blip r:embed="rId3"/>
          <a:stretch>
            <a:fillRect/>
          </a:stretch>
        </p:blipFill>
        <p:spPr>
          <a:xfrm>
            <a:off x="8119813" y="4867833"/>
            <a:ext cx="742306" cy="173731"/>
          </a:xfrm>
          <a:prstGeom prst="rect">
            <a:avLst/>
          </a:prstGeom>
        </p:spPr>
      </p:pic>
    </p:spTree>
    <p:extLst>
      <p:ext uri="{BB962C8B-B14F-4D97-AF65-F5344CB8AC3E}">
        <p14:creationId xmlns:p14="http://schemas.microsoft.com/office/powerpoint/2010/main" val="2191935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sitiva 3 azul">
    <p:spTree>
      <p:nvGrpSpPr>
        <p:cNvPr id="1" name=""/>
        <p:cNvGrpSpPr/>
        <p:nvPr/>
      </p:nvGrpSpPr>
      <p:grpSpPr>
        <a:xfrm>
          <a:off x="0" y="0"/>
          <a:ext cx="0" cy="0"/>
          <a:chOff x="0" y="0"/>
          <a:chExt cx="0" cy="0"/>
        </a:xfrm>
      </p:grpSpPr>
      <p:sp>
        <p:nvSpPr>
          <p:cNvPr id="14" name="Rectángulo 13"/>
          <p:cNvSpPr/>
          <p:nvPr userDrawn="1"/>
        </p:nvSpPr>
        <p:spPr>
          <a:xfrm>
            <a:off x="0" y="0"/>
            <a:ext cx="9144000" cy="5141192"/>
          </a:xfrm>
          <a:prstGeom prst="rect">
            <a:avLst/>
          </a:prstGeom>
          <a:solidFill>
            <a:srgbClr val="172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lumMod val="95000"/>
                  <a:lumOff val="5000"/>
                </a:schemeClr>
              </a:solidFill>
            </a:endParaRPr>
          </a:p>
        </p:txBody>
      </p:sp>
      <p:pic>
        <p:nvPicPr>
          <p:cNvPr id="3" name="Imagen 2" descr="5ok.jpg">
            <a:extLst>
              <a:ext uri="{FF2B5EF4-FFF2-40B4-BE49-F238E27FC236}">
                <a16:creationId xmlns:a16="http://schemas.microsoft.com/office/drawing/2014/main" id="{7F92F5CB-7069-47F8-E1DA-F4D5DE24CA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7648"/>
          <a:stretch/>
        </p:blipFill>
        <p:spPr>
          <a:xfrm>
            <a:off x="0" y="0"/>
            <a:ext cx="214903" cy="5143500"/>
          </a:xfrm>
          <a:prstGeom prst="rect">
            <a:avLst/>
          </a:prstGeom>
        </p:spPr>
      </p:pic>
      <p:pic>
        <p:nvPicPr>
          <p:cNvPr id="2" name="Imagen 1" descr="logo1.png">
            <a:extLst>
              <a:ext uri="{FF2B5EF4-FFF2-40B4-BE49-F238E27FC236}">
                <a16:creationId xmlns:a16="http://schemas.microsoft.com/office/drawing/2014/main" id="{359A7437-0F42-503E-5FFA-35235F0FA8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01853" y="4817137"/>
            <a:ext cx="779024" cy="264772"/>
          </a:xfrm>
          <a:prstGeom prst="rect">
            <a:avLst/>
          </a:prstGeom>
        </p:spPr>
      </p:pic>
      <p:sp>
        <p:nvSpPr>
          <p:cNvPr id="5" name="Marcador de texto 4">
            <a:extLst>
              <a:ext uri="{FF2B5EF4-FFF2-40B4-BE49-F238E27FC236}">
                <a16:creationId xmlns:a16="http://schemas.microsoft.com/office/drawing/2014/main" id="{55325D53-D616-D3F8-0D72-DED06D0D496F}"/>
              </a:ext>
            </a:extLst>
          </p:cNvPr>
          <p:cNvSpPr>
            <a:spLocks noGrp="1"/>
          </p:cNvSpPr>
          <p:nvPr>
            <p:ph type="body" sz="quarter" idx="10"/>
          </p:nvPr>
        </p:nvSpPr>
        <p:spPr>
          <a:xfrm>
            <a:off x="403225" y="311950"/>
            <a:ext cx="8406751" cy="4427538"/>
          </a:xfrm>
          <a:prstGeom prst="rect">
            <a:avLst/>
          </a:prstGeom>
        </p:spPr>
        <p:txBody>
          <a:bodyPr/>
          <a:lstStyle>
            <a:lvl1pPr marL="0" indent="0">
              <a:buNone/>
              <a:defRPr sz="1400">
                <a:solidFill>
                  <a:schemeClr val="bg1"/>
                </a:solidFill>
                <a:latin typeface="Verdana" panose="020B0604030504040204" pitchFamily="34" charset="0"/>
                <a:ea typeface="Verdana" panose="020B0604030504040204" pitchFamily="34" charset="0"/>
              </a:defRPr>
            </a:lvl1pPr>
          </a:lstStyle>
          <a:p>
            <a:pPr lvl="0"/>
            <a:endParaRPr lang="es-ES" dirty="0"/>
          </a:p>
        </p:txBody>
      </p:sp>
    </p:spTree>
    <p:extLst>
      <p:ext uri="{BB962C8B-B14F-4D97-AF65-F5344CB8AC3E}">
        <p14:creationId xmlns:p14="http://schemas.microsoft.com/office/powerpoint/2010/main" val="2178468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va 3 blanco">
    <p:spTree>
      <p:nvGrpSpPr>
        <p:cNvPr id="1" name=""/>
        <p:cNvGrpSpPr/>
        <p:nvPr/>
      </p:nvGrpSpPr>
      <p:grpSpPr>
        <a:xfrm>
          <a:off x="0" y="0"/>
          <a:ext cx="0" cy="0"/>
          <a:chOff x="0" y="0"/>
          <a:chExt cx="0" cy="0"/>
        </a:xfrm>
      </p:grpSpPr>
      <p:pic>
        <p:nvPicPr>
          <p:cNvPr id="3" name="Imagen 2" descr="5ok.jpg">
            <a:extLst>
              <a:ext uri="{FF2B5EF4-FFF2-40B4-BE49-F238E27FC236}">
                <a16:creationId xmlns:a16="http://schemas.microsoft.com/office/drawing/2014/main" id="{7F92F5CB-7069-47F8-E1DA-F4D5DE24CA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7648"/>
          <a:stretch/>
        </p:blipFill>
        <p:spPr>
          <a:xfrm>
            <a:off x="0" y="0"/>
            <a:ext cx="214903" cy="5143500"/>
          </a:xfrm>
          <a:prstGeom prst="rect">
            <a:avLst/>
          </a:prstGeom>
        </p:spPr>
      </p:pic>
      <p:sp>
        <p:nvSpPr>
          <p:cNvPr id="5" name="Marcador de texto 4">
            <a:extLst>
              <a:ext uri="{FF2B5EF4-FFF2-40B4-BE49-F238E27FC236}">
                <a16:creationId xmlns:a16="http://schemas.microsoft.com/office/drawing/2014/main" id="{55325D53-D616-D3F8-0D72-DED06D0D496F}"/>
              </a:ext>
            </a:extLst>
          </p:cNvPr>
          <p:cNvSpPr>
            <a:spLocks noGrp="1"/>
          </p:cNvSpPr>
          <p:nvPr>
            <p:ph type="body" sz="quarter" idx="10"/>
          </p:nvPr>
        </p:nvSpPr>
        <p:spPr>
          <a:xfrm>
            <a:off x="403225" y="311950"/>
            <a:ext cx="8406751" cy="4427538"/>
          </a:xfrm>
          <a:prstGeom prst="rect">
            <a:avLst/>
          </a:prstGeom>
        </p:spPr>
        <p:txBody>
          <a:bodyPr/>
          <a:lstStyle>
            <a:lvl1pPr marL="0" indent="0">
              <a:buNone/>
              <a:defRPr sz="1400">
                <a:solidFill>
                  <a:srgbClr val="172340"/>
                </a:solidFill>
                <a:latin typeface="Verdana" panose="020B0604030504040204" pitchFamily="34" charset="0"/>
                <a:ea typeface="Verdana" panose="020B0604030504040204" pitchFamily="34" charset="0"/>
              </a:defRPr>
            </a:lvl1pPr>
          </a:lstStyle>
          <a:p>
            <a:pPr lvl="0"/>
            <a:endParaRPr lang="es-ES" dirty="0"/>
          </a:p>
        </p:txBody>
      </p:sp>
      <p:pic>
        <p:nvPicPr>
          <p:cNvPr id="4" name="Imagen 3">
            <a:extLst>
              <a:ext uri="{FF2B5EF4-FFF2-40B4-BE49-F238E27FC236}">
                <a16:creationId xmlns:a16="http://schemas.microsoft.com/office/drawing/2014/main" id="{1DFCF79A-71F6-B3D8-EEC4-F4655B2CB250}"/>
              </a:ext>
            </a:extLst>
          </p:cNvPr>
          <p:cNvPicPr>
            <a:picLocks noChangeAspect="1"/>
          </p:cNvPicPr>
          <p:nvPr userDrawn="1"/>
        </p:nvPicPr>
        <p:blipFill>
          <a:blip r:embed="rId3"/>
          <a:stretch>
            <a:fillRect/>
          </a:stretch>
        </p:blipFill>
        <p:spPr>
          <a:xfrm>
            <a:off x="8119813" y="4867833"/>
            <a:ext cx="742306" cy="173731"/>
          </a:xfrm>
          <a:prstGeom prst="rect">
            <a:avLst/>
          </a:prstGeom>
        </p:spPr>
      </p:pic>
    </p:spTree>
    <p:extLst>
      <p:ext uri="{BB962C8B-B14F-4D97-AF65-F5344CB8AC3E}">
        <p14:creationId xmlns:p14="http://schemas.microsoft.com/office/powerpoint/2010/main" val="2276151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a 4 azul">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91F53BC-9D24-04A9-3636-B8EAC30E7587}"/>
              </a:ext>
            </a:extLst>
          </p:cNvPr>
          <p:cNvPicPr>
            <a:picLocks noChangeAspect="1"/>
          </p:cNvPicPr>
          <p:nvPr userDrawn="1"/>
        </p:nvPicPr>
        <p:blipFill>
          <a:blip r:embed="rId2"/>
          <a:stretch>
            <a:fillRect/>
          </a:stretch>
        </p:blipFill>
        <p:spPr>
          <a:xfrm>
            <a:off x="1784370" y="-2308"/>
            <a:ext cx="3622546" cy="5145808"/>
          </a:xfrm>
          <a:prstGeom prst="rect">
            <a:avLst/>
          </a:prstGeom>
        </p:spPr>
      </p:pic>
      <p:sp>
        <p:nvSpPr>
          <p:cNvPr id="14" name="Rectángulo 13"/>
          <p:cNvSpPr/>
          <p:nvPr userDrawn="1"/>
        </p:nvSpPr>
        <p:spPr>
          <a:xfrm>
            <a:off x="0" y="0"/>
            <a:ext cx="1800640" cy="5141192"/>
          </a:xfrm>
          <a:prstGeom prst="rect">
            <a:avLst/>
          </a:prstGeom>
          <a:solidFill>
            <a:srgbClr val="172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lumMod val="95000"/>
                  <a:lumOff val="5000"/>
                </a:schemeClr>
              </a:solidFill>
            </a:endParaRPr>
          </a:p>
        </p:txBody>
      </p:sp>
      <p:sp>
        <p:nvSpPr>
          <p:cNvPr id="5" name="Rectángulo 4">
            <a:extLst>
              <a:ext uri="{FF2B5EF4-FFF2-40B4-BE49-F238E27FC236}">
                <a16:creationId xmlns:a16="http://schemas.microsoft.com/office/drawing/2014/main" id="{5DDDBEE9-A7CF-9B98-F070-ACADAEAC5B05}"/>
              </a:ext>
            </a:extLst>
          </p:cNvPr>
          <p:cNvSpPr/>
          <p:nvPr userDrawn="1"/>
        </p:nvSpPr>
        <p:spPr>
          <a:xfrm>
            <a:off x="4646342" y="0"/>
            <a:ext cx="4497658" cy="5141192"/>
          </a:xfrm>
          <a:prstGeom prst="rect">
            <a:avLst/>
          </a:prstGeom>
          <a:solidFill>
            <a:srgbClr val="172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lumMod val="95000"/>
                  <a:lumOff val="5000"/>
                </a:schemeClr>
              </a:solidFill>
            </a:endParaRPr>
          </a:p>
        </p:txBody>
      </p:sp>
      <p:sp>
        <p:nvSpPr>
          <p:cNvPr id="11" name="Marcador de contenido 2"/>
          <p:cNvSpPr>
            <a:spLocks noGrp="1"/>
          </p:cNvSpPr>
          <p:nvPr>
            <p:ph idx="18"/>
          </p:nvPr>
        </p:nvSpPr>
        <p:spPr>
          <a:xfrm>
            <a:off x="284143" y="293584"/>
            <a:ext cx="1331225" cy="1600821"/>
          </a:xfrm>
          <a:prstGeom prst="rect">
            <a:avLst/>
          </a:prstGeom>
        </p:spPr>
        <p:txBody>
          <a:bodyPr/>
          <a:lstStyle>
            <a:lvl1pPr marL="0" indent="0" algn="l">
              <a:buNone/>
              <a:defRPr sz="1400" b="1">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3" name="Imagen 2" descr="5ok.jpg">
            <a:extLst>
              <a:ext uri="{FF2B5EF4-FFF2-40B4-BE49-F238E27FC236}">
                <a16:creationId xmlns:a16="http://schemas.microsoft.com/office/drawing/2014/main" id="{7F92F5CB-7069-47F8-E1DA-F4D5DE24CA4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97648"/>
          <a:stretch/>
        </p:blipFill>
        <p:spPr>
          <a:xfrm>
            <a:off x="0" y="0"/>
            <a:ext cx="214903" cy="5143500"/>
          </a:xfrm>
          <a:prstGeom prst="rect">
            <a:avLst/>
          </a:prstGeom>
        </p:spPr>
      </p:pic>
      <p:sp>
        <p:nvSpPr>
          <p:cNvPr id="6" name="Marcador de contenido 2">
            <a:extLst>
              <a:ext uri="{FF2B5EF4-FFF2-40B4-BE49-F238E27FC236}">
                <a16:creationId xmlns:a16="http://schemas.microsoft.com/office/drawing/2014/main" id="{A26E52A6-EEB2-6EF5-3988-DFA7267AC2C0}"/>
              </a:ext>
            </a:extLst>
          </p:cNvPr>
          <p:cNvSpPr>
            <a:spLocks noGrp="1"/>
          </p:cNvSpPr>
          <p:nvPr>
            <p:ph idx="19"/>
          </p:nvPr>
        </p:nvSpPr>
        <p:spPr>
          <a:xfrm>
            <a:off x="5010615" y="293584"/>
            <a:ext cx="3799361" cy="4464270"/>
          </a:xfrm>
          <a:prstGeom prst="rect">
            <a:avLst/>
          </a:prstGeom>
        </p:spPr>
        <p:txBody>
          <a:bodyPr/>
          <a:lstStyle>
            <a:lvl1pPr marL="0" indent="0" algn="l">
              <a:buNone/>
              <a:defRPr sz="1200" b="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sp>
        <p:nvSpPr>
          <p:cNvPr id="17" name="Marcador de contenido 2">
            <a:extLst>
              <a:ext uri="{FF2B5EF4-FFF2-40B4-BE49-F238E27FC236}">
                <a16:creationId xmlns:a16="http://schemas.microsoft.com/office/drawing/2014/main" id="{31E2C02B-EAA4-84CD-4CC7-1D4CCF9FDEAD}"/>
              </a:ext>
            </a:extLst>
          </p:cNvPr>
          <p:cNvSpPr>
            <a:spLocks noGrp="1"/>
          </p:cNvSpPr>
          <p:nvPr>
            <p:ph idx="20"/>
          </p:nvPr>
        </p:nvSpPr>
        <p:spPr>
          <a:xfrm>
            <a:off x="1962684" y="293584"/>
            <a:ext cx="2498386" cy="4464270"/>
          </a:xfrm>
          <a:prstGeom prst="rect">
            <a:avLst/>
          </a:prstGeom>
        </p:spPr>
        <p:txBody>
          <a:bodyPr/>
          <a:lstStyle>
            <a:lvl1pPr marL="0" indent="0" algn="l">
              <a:buNone/>
              <a:defRPr sz="1400" b="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7" name="Imagen 6" descr="logo1.png">
            <a:extLst>
              <a:ext uri="{FF2B5EF4-FFF2-40B4-BE49-F238E27FC236}">
                <a16:creationId xmlns:a16="http://schemas.microsoft.com/office/drawing/2014/main" id="{5750CD48-9B41-67E4-76E6-55D7E4015CA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01853" y="4817137"/>
            <a:ext cx="779024" cy="264772"/>
          </a:xfrm>
          <a:prstGeom prst="rect">
            <a:avLst/>
          </a:prstGeom>
        </p:spPr>
      </p:pic>
    </p:spTree>
    <p:extLst>
      <p:ext uri="{BB962C8B-B14F-4D97-AF65-F5344CB8AC3E}">
        <p14:creationId xmlns:p14="http://schemas.microsoft.com/office/powerpoint/2010/main" val="2629606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positiva 4 blanco">
    <p:spTree>
      <p:nvGrpSpPr>
        <p:cNvPr id="1" name=""/>
        <p:cNvGrpSpPr/>
        <p:nvPr/>
      </p:nvGrpSpPr>
      <p:grpSpPr>
        <a:xfrm>
          <a:off x="0" y="0"/>
          <a:ext cx="0" cy="0"/>
          <a:chOff x="0" y="0"/>
          <a:chExt cx="0" cy="0"/>
        </a:xfrm>
      </p:grpSpPr>
      <p:sp>
        <p:nvSpPr>
          <p:cNvPr id="11" name="Marcador de contenido 2"/>
          <p:cNvSpPr>
            <a:spLocks noGrp="1"/>
          </p:cNvSpPr>
          <p:nvPr>
            <p:ph idx="18"/>
          </p:nvPr>
        </p:nvSpPr>
        <p:spPr>
          <a:xfrm>
            <a:off x="284143" y="293584"/>
            <a:ext cx="1331225" cy="1600821"/>
          </a:xfrm>
          <a:prstGeom prst="rect">
            <a:avLst/>
          </a:prstGeom>
        </p:spPr>
        <p:txBody>
          <a:bodyPr/>
          <a:lstStyle>
            <a:lvl1pPr marL="0" indent="0" algn="l">
              <a:buNone/>
              <a:defRPr sz="1400" b="1">
                <a:solidFill>
                  <a:srgbClr val="172340"/>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3" name="Imagen 2" descr="5ok.jpg">
            <a:extLst>
              <a:ext uri="{FF2B5EF4-FFF2-40B4-BE49-F238E27FC236}">
                <a16:creationId xmlns:a16="http://schemas.microsoft.com/office/drawing/2014/main" id="{7F92F5CB-7069-47F8-E1DA-F4D5DE24CA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7648"/>
          <a:stretch/>
        </p:blipFill>
        <p:spPr>
          <a:xfrm>
            <a:off x="0" y="0"/>
            <a:ext cx="214903" cy="5143500"/>
          </a:xfrm>
          <a:prstGeom prst="rect">
            <a:avLst/>
          </a:prstGeom>
        </p:spPr>
      </p:pic>
      <p:sp>
        <p:nvSpPr>
          <p:cNvPr id="6" name="Marcador de contenido 2">
            <a:extLst>
              <a:ext uri="{FF2B5EF4-FFF2-40B4-BE49-F238E27FC236}">
                <a16:creationId xmlns:a16="http://schemas.microsoft.com/office/drawing/2014/main" id="{A26E52A6-EEB2-6EF5-3988-DFA7267AC2C0}"/>
              </a:ext>
            </a:extLst>
          </p:cNvPr>
          <p:cNvSpPr>
            <a:spLocks noGrp="1"/>
          </p:cNvSpPr>
          <p:nvPr>
            <p:ph idx="19"/>
          </p:nvPr>
        </p:nvSpPr>
        <p:spPr>
          <a:xfrm>
            <a:off x="5010615" y="293584"/>
            <a:ext cx="3799361" cy="4464270"/>
          </a:xfrm>
          <a:prstGeom prst="rect">
            <a:avLst/>
          </a:prstGeom>
        </p:spPr>
        <p:txBody>
          <a:bodyPr/>
          <a:lstStyle>
            <a:lvl1pPr marL="0" indent="0" algn="l">
              <a:buNone/>
              <a:defRPr sz="1200" b="0">
                <a:solidFill>
                  <a:srgbClr val="172340"/>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sp>
        <p:nvSpPr>
          <p:cNvPr id="17" name="Marcador de contenido 2">
            <a:extLst>
              <a:ext uri="{FF2B5EF4-FFF2-40B4-BE49-F238E27FC236}">
                <a16:creationId xmlns:a16="http://schemas.microsoft.com/office/drawing/2014/main" id="{31E2C02B-EAA4-84CD-4CC7-1D4CCF9FDEAD}"/>
              </a:ext>
            </a:extLst>
          </p:cNvPr>
          <p:cNvSpPr>
            <a:spLocks noGrp="1"/>
          </p:cNvSpPr>
          <p:nvPr>
            <p:ph idx="20"/>
          </p:nvPr>
        </p:nvSpPr>
        <p:spPr>
          <a:xfrm>
            <a:off x="1962684" y="293584"/>
            <a:ext cx="2498386" cy="4464270"/>
          </a:xfrm>
          <a:prstGeom prst="rect">
            <a:avLst/>
          </a:prstGeom>
        </p:spPr>
        <p:txBody>
          <a:bodyPr/>
          <a:lstStyle>
            <a:lvl1pPr marL="0" indent="0" algn="l">
              <a:buNone/>
              <a:defRPr sz="1400" b="0">
                <a:solidFill>
                  <a:srgbClr val="172340"/>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2" name="Imagen 1">
            <a:extLst>
              <a:ext uri="{FF2B5EF4-FFF2-40B4-BE49-F238E27FC236}">
                <a16:creationId xmlns:a16="http://schemas.microsoft.com/office/drawing/2014/main" id="{29EBBBC1-3E69-134C-237C-AF9166882C7D}"/>
              </a:ext>
            </a:extLst>
          </p:cNvPr>
          <p:cNvPicPr>
            <a:picLocks noChangeAspect="1"/>
          </p:cNvPicPr>
          <p:nvPr userDrawn="1"/>
        </p:nvPicPr>
        <p:blipFill>
          <a:blip r:embed="rId3"/>
          <a:stretch>
            <a:fillRect/>
          </a:stretch>
        </p:blipFill>
        <p:spPr>
          <a:xfrm>
            <a:off x="8119813" y="4867833"/>
            <a:ext cx="742306" cy="173731"/>
          </a:xfrm>
          <a:prstGeom prst="rect">
            <a:avLst/>
          </a:prstGeom>
        </p:spPr>
      </p:pic>
    </p:spTree>
    <p:extLst>
      <p:ext uri="{BB962C8B-B14F-4D97-AF65-F5344CB8AC3E}">
        <p14:creationId xmlns:p14="http://schemas.microsoft.com/office/powerpoint/2010/main" val="1512268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5 azul">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61F6A4C-BE88-EA72-06A2-4FA14C548C41}"/>
              </a:ext>
            </a:extLst>
          </p:cNvPr>
          <p:cNvPicPr>
            <a:picLocks noChangeAspect="1"/>
          </p:cNvPicPr>
          <p:nvPr userDrawn="1"/>
        </p:nvPicPr>
        <p:blipFill>
          <a:blip r:embed="rId2"/>
          <a:stretch>
            <a:fillRect/>
          </a:stretch>
        </p:blipFill>
        <p:spPr>
          <a:xfrm>
            <a:off x="2100730" y="0"/>
            <a:ext cx="7043270" cy="5143500"/>
          </a:xfrm>
          <a:prstGeom prst="rect">
            <a:avLst/>
          </a:prstGeom>
        </p:spPr>
      </p:pic>
      <p:sp>
        <p:nvSpPr>
          <p:cNvPr id="14" name="Rectángulo 13"/>
          <p:cNvSpPr/>
          <p:nvPr userDrawn="1"/>
        </p:nvSpPr>
        <p:spPr>
          <a:xfrm>
            <a:off x="-1" y="0"/>
            <a:ext cx="3217333" cy="5141192"/>
          </a:xfrm>
          <a:prstGeom prst="rect">
            <a:avLst/>
          </a:prstGeom>
          <a:solidFill>
            <a:srgbClr val="172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lumMod val="95000"/>
                  <a:lumOff val="5000"/>
                </a:schemeClr>
              </a:solidFill>
            </a:endParaRPr>
          </a:p>
        </p:txBody>
      </p:sp>
      <p:sp>
        <p:nvSpPr>
          <p:cNvPr id="11" name="Marcador de contenido 2"/>
          <p:cNvSpPr>
            <a:spLocks noGrp="1"/>
          </p:cNvSpPr>
          <p:nvPr>
            <p:ph idx="18"/>
          </p:nvPr>
        </p:nvSpPr>
        <p:spPr>
          <a:xfrm>
            <a:off x="334022" y="293584"/>
            <a:ext cx="2619149" cy="723263"/>
          </a:xfrm>
          <a:prstGeom prst="rect">
            <a:avLst/>
          </a:prstGeom>
        </p:spPr>
        <p:txBody>
          <a:bodyPr/>
          <a:lstStyle>
            <a:lvl1pPr marL="0" indent="0" algn="l">
              <a:buNone/>
              <a:defRPr sz="1400" b="1">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3" name="Imagen 2" descr="5ok.jpg">
            <a:extLst>
              <a:ext uri="{FF2B5EF4-FFF2-40B4-BE49-F238E27FC236}">
                <a16:creationId xmlns:a16="http://schemas.microsoft.com/office/drawing/2014/main" id="{7F92F5CB-7069-47F8-E1DA-F4D5DE24CA4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97648"/>
          <a:stretch/>
        </p:blipFill>
        <p:spPr>
          <a:xfrm>
            <a:off x="0" y="0"/>
            <a:ext cx="214903" cy="5143500"/>
          </a:xfrm>
          <a:prstGeom prst="rect">
            <a:avLst/>
          </a:prstGeom>
        </p:spPr>
      </p:pic>
      <p:sp>
        <p:nvSpPr>
          <p:cNvPr id="6" name="Marcador de contenido 2">
            <a:extLst>
              <a:ext uri="{FF2B5EF4-FFF2-40B4-BE49-F238E27FC236}">
                <a16:creationId xmlns:a16="http://schemas.microsoft.com/office/drawing/2014/main" id="{A26E52A6-EEB2-6EF5-3988-DFA7267AC2C0}"/>
              </a:ext>
            </a:extLst>
          </p:cNvPr>
          <p:cNvSpPr>
            <a:spLocks noGrp="1"/>
          </p:cNvSpPr>
          <p:nvPr>
            <p:ph idx="19"/>
          </p:nvPr>
        </p:nvSpPr>
        <p:spPr>
          <a:xfrm>
            <a:off x="3455894" y="293584"/>
            <a:ext cx="5354082" cy="4464270"/>
          </a:xfrm>
          <a:prstGeom prst="rect">
            <a:avLst/>
          </a:prstGeom>
        </p:spPr>
        <p:txBody>
          <a:bodyPr/>
          <a:lstStyle>
            <a:lvl1pPr marL="0" indent="0" algn="l">
              <a:buNone/>
              <a:defRPr sz="1200" b="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sp>
        <p:nvSpPr>
          <p:cNvPr id="17" name="Marcador de contenido 2">
            <a:extLst>
              <a:ext uri="{FF2B5EF4-FFF2-40B4-BE49-F238E27FC236}">
                <a16:creationId xmlns:a16="http://schemas.microsoft.com/office/drawing/2014/main" id="{31E2C02B-EAA4-84CD-4CC7-1D4CCF9FDEAD}"/>
              </a:ext>
            </a:extLst>
          </p:cNvPr>
          <p:cNvSpPr>
            <a:spLocks noGrp="1"/>
          </p:cNvSpPr>
          <p:nvPr>
            <p:ph idx="20"/>
          </p:nvPr>
        </p:nvSpPr>
        <p:spPr>
          <a:xfrm>
            <a:off x="334023" y="1165860"/>
            <a:ext cx="2619149" cy="3591995"/>
          </a:xfrm>
          <a:prstGeom prst="rect">
            <a:avLst/>
          </a:prstGeom>
        </p:spPr>
        <p:txBody>
          <a:bodyPr/>
          <a:lstStyle>
            <a:lvl1pPr marL="0" indent="0" algn="l">
              <a:buNone/>
              <a:defRPr sz="1400" b="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9" name="Imagen 8" descr="logo1.png">
            <a:extLst>
              <a:ext uri="{FF2B5EF4-FFF2-40B4-BE49-F238E27FC236}">
                <a16:creationId xmlns:a16="http://schemas.microsoft.com/office/drawing/2014/main" id="{71B789CA-B022-980E-A35E-6A38A4D33E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01853" y="4817137"/>
            <a:ext cx="779024" cy="264772"/>
          </a:xfrm>
          <a:prstGeom prst="rect">
            <a:avLst/>
          </a:prstGeom>
        </p:spPr>
      </p:pic>
    </p:spTree>
    <p:extLst>
      <p:ext uri="{BB962C8B-B14F-4D97-AF65-F5344CB8AC3E}">
        <p14:creationId xmlns:p14="http://schemas.microsoft.com/office/powerpoint/2010/main" val="2579386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a 5 blanco">
    <p:spTree>
      <p:nvGrpSpPr>
        <p:cNvPr id="1" name=""/>
        <p:cNvGrpSpPr/>
        <p:nvPr/>
      </p:nvGrpSpPr>
      <p:grpSpPr>
        <a:xfrm>
          <a:off x="0" y="0"/>
          <a:ext cx="0" cy="0"/>
          <a:chOff x="0" y="0"/>
          <a:chExt cx="0" cy="0"/>
        </a:xfrm>
      </p:grpSpPr>
      <p:sp>
        <p:nvSpPr>
          <p:cNvPr id="11" name="Marcador de contenido 2"/>
          <p:cNvSpPr>
            <a:spLocks noGrp="1"/>
          </p:cNvSpPr>
          <p:nvPr>
            <p:ph idx="18"/>
          </p:nvPr>
        </p:nvSpPr>
        <p:spPr>
          <a:xfrm>
            <a:off x="334022" y="293584"/>
            <a:ext cx="2619149" cy="723263"/>
          </a:xfrm>
          <a:prstGeom prst="rect">
            <a:avLst/>
          </a:prstGeom>
        </p:spPr>
        <p:txBody>
          <a:bodyPr/>
          <a:lstStyle>
            <a:lvl1pPr marL="0" indent="0" algn="l">
              <a:buNone/>
              <a:defRPr sz="1400" b="1">
                <a:solidFill>
                  <a:srgbClr val="172340"/>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3" name="Imagen 2" descr="5ok.jpg">
            <a:extLst>
              <a:ext uri="{FF2B5EF4-FFF2-40B4-BE49-F238E27FC236}">
                <a16:creationId xmlns:a16="http://schemas.microsoft.com/office/drawing/2014/main" id="{7F92F5CB-7069-47F8-E1DA-F4D5DE24CA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7648"/>
          <a:stretch/>
        </p:blipFill>
        <p:spPr>
          <a:xfrm>
            <a:off x="0" y="0"/>
            <a:ext cx="214903" cy="5143500"/>
          </a:xfrm>
          <a:prstGeom prst="rect">
            <a:avLst/>
          </a:prstGeom>
        </p:spPr>
      </p:pic>
      <p:sp>
        <p:nvSpPr>
          <p:cNvPr id="6" name="Marcador de contenido 2">
            <a:extLst>
              <a:ext uri="{FF2B5EF4-FFF2-40B4-BE49-F238E27FC236}">
                <a16:creationId xmlns:a16="http://schemas.microsoft.com/office/drawing/2014/main" id="{A26E52A6-EEB2-6EF5-3988-DFA7267AC2C0}"/>
              </a:ext>
            </a:extLst>
          </p:cNvPr>
          <p:cNvSpPr>
            <a:spLocks noGrp="1"/>
          </p:cNvSpPr>
          <p:nvPr>
            <p:ph idx="19"/>
          </p:nvPr>
        </p:nvSpPr>
        <p:spPr>
          <a:xfrm>
            <a:off x="3455894" y="293584"/>
            <a:ext cx="5354082" cy="4464270"/>
          </a:xfrm>
          <a:prstGeom prst="rect">
            <a:avLst/>
          </a:prstGeom>
        </p:spPr>
        <p:txBody>
          <a:bodyPr/>
          <a:lstStyle>
            <a:lvl1pPr marL="0" indent="0" algn="l">
              <a:buNone/>
              <a:defRPr sz="1200" b="0">
                <a:solidFill>
                  <a:srgbClr val="172340"/>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sp>
        <p:nvSpPr>
          <p:cNvPr id="17" name="Marcador de contenido 2">
            <a:extLst>
              <a:ext uri="{FF2B5EF4-FFF2-40B4-BE49-F238E27FC236}">
                <a16:creationId xmlns:a16="http://schemas.microsoft.com/office/drawing/2014/main" id="{31E2C02B-EAA4-84CD-4CC7-1D4CCF9FDEAD}"/>
              </a:ext>
            </a:extLst>
          </p:cNvPr>
          <p:cNvSpPr>
            <a:spLocks noGrp="1"/>
          </p:cNvSpPr>
          <p:nvPr>
            <p:ph idx="20"/>
          </p:nvPr>
        </p:nvSpPr>
        <p:spPr>
          <a:xfrm>
            <a:off x="334023" y="1165860"/>
            <a:ext cx="2619149" cy="3591995"/>
          </a:xfrm>
          <a:prstGeom prst="rect">
            <a:avLst/>
          </a:prstGeom>
        </p:spPr>
        <p:txBody>
          <a:bodyPr/>
          <a:lstStyle>
            <a:lvl1pPr marL="0" indent="0" algn="l">
              <a:buNone/>
              <a:defRPr sz="1400" b="0">
                <a:solidFill>
                  <a:srgbClr val="172340"/>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2" name="Imagen 1">
            <a:extLst>
              <a:ext uri="{FF2B5EF4-FFF2-40B4-BE49-F238E27FC236}">
                <a16:creationId xmlns:a16="http://schemas.microsoft.com/office/drawing/2014/main" id="{CD66926B-2727-4402-AA4A-C961D80BEBC6}"/>
              </a:ext>
            </a:extLst>
          </p:cNvPr>
          <p:cNvPicPr>
            <a:picLocks noChangeAspect="1"/>
          </p:cNvPicPr>
          <p:nvPr userDrawn="1"/>
        </p:nvPicPr>
        <p:blipFill>
          <a:blip r:embed="rId3"/>
          <a:stretch>
            <a:fillRect/>
          </a:stretch>
        </p:blipFill>
        <p:spPr>
          <a:xfrm>
            <a:off x="8119813" y="4867833"/>
            <a:ext cx="742306" cy="173731"/>
          </a:xfrm>
          <a:prstGeom prst="rect">
            <a:avLst/>
          </a:prstGeom>
        </p:spPr>
      </p:pic>
    </p:spTree>
    <p:extLst>
      <p:ext uri="{BB962C8B-B14F-4D97-AF65-F5344CB8AC3E}">
        <p14:creationId xmlns:p14="http://schemas.microsoft.com/office/powerpoint/2010/main" val="2536706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6 azul">
    <p:spTree>
      <p:nvGrpSpPr>
        <p:cNvPr id="1" name=""/>
        <p:cNvGrpSpPr/>
        <p:nvPr/>
      </p:nvGrpSpPr>
      <p:grpSpPr>
        <a:xfrm>
          <a:off x="0" y="0"/>
          <a:ext cx="0" cy="0"/>
          <a:chOff x="0" y="0"/>
          <a:chExt cx="0" cy="0"/>
        </a:xfrm>
      </p:grpSpPr>
      <p:pic>
        <p:nvPicPr>
          <p:cNvPr id="2" name="Imagen 1" descr="3ok.jpg">
            <a:extLst>
              <a:ext uri="{FF2B5EF4-FFF2-40B4-BE49-F238E27FC236}">
                <a16:creationId xmlns:a16="http://schemas.microsoft.com/office/drawing/2014/main" id="{C58056BF-885D-1416-89D5-48207E3B2B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
        <p:nvSpPr>
          <p:cNvPr id="11" name="Marcador de contenido 2"/>
          <p:cNvSpPr>
            <a:spLocks noGrp="1"/>
          </p:cNvSpPr>
          <p:nvPr>
            <p:ph idx="18"/>
          </p:nvPr>
        </p:nvSpPr>
        <p:spPr>
          <a:xfrm>
            <a:off x="334024" y="290092"/>
            <a:ext cx="8475953" cy="723263"/>
          </a:xfrm>
          <a:prstGeom prst="rect">
            <a:avLst/>
          </a:prstGeom>
        </p:spPr>
        <p:txBody>
          <a:bodyPr/>
          <a:lstStyle>
            <a:lvl1pPr marL="0" indent="0" algn="l">
              <a:buNone/>
              <a:defRPr sz="1400" b="1">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sp>
        <p:nvSpPr>
          <p:cNvPr id="17" name="Marcador de contenido 2">
            <a:extLst>
              <a:ext uri="{FF2B5EF4-FFF2-40B4-BE49-F238E27FC236}">
                <a16:creationId xmlns:a16="http://schemas.microsoft.com/office/drawing/2014/main" id="{31E2C02B-EAA4-84CD-4CC7-1D4CCF9FDEAD}"/>
              </a:ext>
            </a:extLst>
          </p:cNvPr>
          <p:cNvSpPr>
            <a:spLocks noGrp="1"/>
          </p:cNvSpPr>
          <p:nvPr>
            <p:ph idx="20"/>
          </p:nvPr>
        </p:nvSpPr>
        <p:spPr>
          <a:xfrm>
            <a:off x="334023" y="1150620"/>
            <a:ext cx="8475953" cy="3607235"/>
          </a:xfrm>
          <a:prstGeom prst="rect">
            <a:avLst/>
          </a:prstGeom>
        </p:spPr>
        <p:txBody>
          <a:bodyPr/>
          <a:lstStyle>
            <a:lvl1pPr marL="0" indent="0" algn="l">
              <a:buNone/>
              <a:defRPr sz="1200" b="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4" name="Imagen 3" descr="logo1.png">
            <a:extLst>
              <a:ext uri="{FF2B5EF4-FFF2-40B4-BE49-F238E27FC236}">
                <a16:creationId xmlns:a16="http://schemas.microsoft.com/office/drawing/2014/main" id="{CE5B673D-8345-906D-8970-7392A11B27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01853" y="4817137"/>
            <a:ext cx="779024" cy="264772"/>
          </a:xfrm>
          <a:prstGeom prst="rect">
            <a:avLst/>
          </a:prstGeom>
        </p:spPr>
      </p:pic>
    </p:spTree>
    <p:extLst>
      <p:ext uri="{BB962C8B-B14F-4D97-AF65-F5344CB8AC3E}">
        <p14:creationId xmlns:p14="http://schemas.microsoft.com/office/powerpoint/2010/main" val="753769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apositiva 6 azul">
    <p:spTree>
      <p:nvGrpSpPr>
        <p:cNvPr id="1" name=""/>
        <p:cNvGrpSpPr/>
        <p:nvPr/>
      </p:nvGrpSpPr>
      <p:grpSpPr>
        <a:xfrm>
          <a:off x="0" y="0"/>
          <a:ext cx="0" cy="0"/>
          <a:chOff x="0" y="0"/>
          <a:chExt cx="0" cy="0"/>
        </a:xfrm>
      </p:grpSpPr>
      <p:pic>
        <p:nvPicPr>
          <p:cNvPr id="2" name="Imagen 1" descr="3ok.jpg">
            <a:extLst>
              <a:ext uri="{FF2B5EF4-FFF2-40B4-BE49-F238E27FC236}">
                <a16:creationId xmlns:a16="http://schemas.microsoft.com/office/drawing/2014/main" id="{C58056BF-885D-1416-89D5-48207E3B2B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
        <p:nvSpPr>
          <p:cNvPr id="11" name="Marcador de contenido 2"/>
          <p:cNvSpPr>
            <a:spLocks noGrp="1"/>
          </p:cNvSpPr>
          <p:nvPr>
            <p:ph idx="18"/>
          </p:nvPr>
        </p:nvSpPr>
        <p:spPr>
          <a:xfrm>
            <a:off x="334024" y="290092"/>
            <a:ext cx="8475953" cy="723263"/>
          </a:xfrm>
          <a:prstGeom prst="rect">
            <a:avLst/>
          </a:prstGeom>
        </p:spPr>
        <p:txBody>
          <a:bodyPr/>
          <a:lstStyle>
            <a:lvl1pPr marL="0" indent="0" algn="l">
              <a:buNone/>
              <a:defRPr sz="1400" b="1">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4" name="Imagen 3" descr="logo1.png">
            <a:extLst>
              <a:ext uri="{FF2B5EF4-FFF2-40B4-BE49-F238E27FC236}">
                <a16:creationId xmlns:a16="http://schemas.microsoft.com/office/drawing/2014/main" id="{CE5B673D-8345-906D-8970-7392A11B27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01853" y="4817137"/>
            <a:ext cx="779024" cy="264772"/>
          </a:xfrm>
          <a:prstGeom prst="rect">
            <a:avLst/>
          </a:prstGeom>
        </p:spPr>
      </p:pic>
      <p:graphicFrame>
        <p:nvGraphicFramePr>
          <p:cNvPr id="3" name="2D-Säulendiagramm">
            <a:extLst>
              <a:ext uri="{FF2B5EF4-FFF2-40B4-BE49-F238E27FC236}">
                <a16:creationId xmlns:a16="http://schemas.microsoft.com/office/drawing/2014/main" id="{E6296FAE-A4A9-D8D8-8C83-1F4BF73AD1FC}"/>
              </a:ext>
            </a:extLst>
          </p:cNvPr>
          <p:cNvGraphicFramePr/>
          <p:nvPr userDrawn="1">
            <p:extLst>
              <p:ext uri="{D42A27DB-BD31-4B8C-83A1-F6EECF244321}">
                <p14:modId xmlns:p14="http://schemas.microsoft.com/office/powerpoint/2010/main" val="2084434584"/>
              </p:ext>
            </p:extLst>
          </p:nvPr>
        </p:nvGraphicFramePr>
        <p:xfrm>
          <a:off x="2229679" y="1887039"/>
          <a:ext cx="4334046" cy="173692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57967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Diapositiva 6 azul">
    <p:spTree>
      <p:nvGrpSpPr>
        <p:cNvPr id="1" name=""/>
        <p:cNvGrpSpPr/>
        <p:nvPr/>
      </p:nvGrpSpPr>
      <p:grpSpPr>
        <a:xfrm>
          <a:off x="0" y="0"/>
          <a:ext cx="0" cy="0"/>
          <a:chOff x="0" y="0"/>
          <a:chExt cx="0" cy="0"/>
        </a:xfrm>
      </p:grpSpPr>
      <p:pic>
        <p:nvPicPr>
          <p:cNvPr id="2" name="Imagen 1" descr="3ok.jpg">
            <a:extLst>
              <a:ext uri="{FF2B5EF4-FFF2-40B4-BE49-F238E27FC236}">
                <a16:creationId xmlns:a16="http://schemas.microsoft.com/office/drawing/2014/main" id="{C58056BF-885D-1416-89D5-48207E3B2B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
        <p:nvSpPr>
          <p:cNvPr id="11" name="Marcador de contenido 2"/>
          <p:cNvSpPr>
            <a:spLocks noGrp="1"/>
          </p:cNvSpPr>
          <p:nvPr>
            <p:ph idx="18"/>
          </p:nvPr>
        </p:nvSpPr>
        <p:spPr>
          <a:xfrm>
            <a:off x="334024" y="290092"/>
            <a:ext cx="8475953" cy="723263"/>
          </a:xfrm>
          <a:prstGeom prst="rect">
            <a:avLst/>
          </a:prstGeom>
        </p:spPr>
        <p:txBody>
          <a:bodyPr/>
          <a:lstStyle>
            <a:lvl1pPr marL="0" indent="0" algn="l">
              <a:buNone/>
              <a:defRPr sz="1400" b="1">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4" name="Imagen 3" descr="logo1.png">
            <a:extLst>
              <a:ext uri="{FF2B5EF4-FFF2-40B4-BE49-F238E27FC236}">
                <a16:creationId xmlns:a16="http://schemas.microsoft.com/office/drawing/2014/main" id="{CE5B673D-8345-906D-8970-7392A11B27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01853" y="4817137"/>
            <a:ext cx="779024" cy="264772"/>
          </a:xfrm>
          <a:prstGeom prst="rect">
            <a:avLst/>
          </a:prstGeom>
        </p:spPr>
      </p:pic>
      <p:graphicFrame>
        <p:nvGraphicFramePr>
          <p:cNvPr id="5" name="Tabla 4">
            <a:extLst>
              <a:ext uri="{FF2B5EF4-FFF2-40B4-BE49-F238E27FC236}">
                <a16:creationId xmlns:a16="http://schemas.microsoft.com/office/drawing/2014/main" id="{07A6E120-1C25-4146-D550-226F35182050}"/>
              </a:ext>
            </a:extLst>
          </p:cNvPr>
          <p:cNvGraphicFramePr>
            <a:graphicFrameLocks noGrp="1"/>
          </p:cNvGraphicFramePr>
          <p:nvPr userDrawn="1">
            <p:extLst>
              <p:ext uri="{D42A27DB-BD31-4B8C-83A1-F6EECF244321}">
                <p14:modId xmlns:p14="http://schemas.microsoft.com/office/powerpoint/2010/main" val="4005570375"/>
              </p:ext>
            </p:extLst>
          </p:nvPr>
        </p:nvGraphicFramePr>
        <p:xfrm>
          <a:off x="1384142" y="1752101"/>
          <a:ext cx="6096000" cy="18542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270202961"/>
                    </a:ext>
                  </a:extLst>
                </a:gridCol>
                <a:gridCol w="2032000">
                  <a:extLst>
                    <a:ext uri="{9D8B030D-6E8A-4147-A177-3AD203B41FA5}">
                      <a16:colId xmlns:a16="http://schemas.microsoft.com/office/drawing/2014/main" val="2591513795"/>
                    </a:ext>
                  </a:extLst>
                </a:gridCol>
                <a:gridCol w="2032000">
                  <a:extLst>
                    <a:ext uri="{9D8B030D-6E8A-4147-A177-3AD203B41FA5}">
                      <a16:colId xmlns:a16="http://schemas.microsoft.com/office/drawing/2014/main" val="1971671672"/>
                    </a:ext>
                  </a:extLst>
                </a:gridCol>
              </a:tblGrid>
              <a:tr h="370840">
                <a:tc>
                  <a:txBody>
                    <a:bodyPr/>
                    <a:lstStyle/>
                    <a:p>
                      <a:r>
                        <a:rPr lang="es-ES" sz="1200" b="0" dirty="0">
                          <a:latin typeface="Verdana" panose="020B0604030504040204" pitchFamily="34" charset="0"/>
                          <a:ea typeface="Verdana" panose="020B0604030504040204" pitchFamily="34" charset="0"/>
                          <a:cs typeface="Verdana" panose="020B0604030504040204" pitchFamily="34" charset="0"/>
                        </a:rPr>
                        <a:t>NAME</a:t>
                      </a:r>
                    </a:p>
                  </a:txBody>
                  <a:tcPr anchor="ctr">
                    <a:solidFill>
                      <a:srgbClr val="0080DB">
                        <a:alpha val="39000"/>
                      </a:srgbClr>
                    </a:solidFill>
                  </a:tcPr>
                </a:tc>
                <a:tc>
                  <a:txBody>
                    <a:bodyPr/>
                    <a:lstStyle/>
                    <a:p>
                      <a:endParaRPr lang="es-ES" dirty="0"/>
                    </a:p>
                  </a:txBody>
                  <a:tcPr>
                    <a:solidFill>
                      <a:srgbClr val="0080DB">
                        <a:alpha val="39000"/>
                      </a:srgbClr>
                    </a:solidFill>
                  </a:tcPr>
                </a:tc>
                <a:tc>
                  <a:txBody>
                    <a:bodyPr/>
                    <a:lstStyle/>
                    <a:p>
                      <a:endParaRPr lang="es-ES" dirty="0"/>
                    </a:p>
                  </a:txBody>
                  <a:tcPr>
                    <a:solidFill>
                      <a:srgbClr val="0080DB">
                        <a:alpha val="39000"/>
                      </a:srgbClr>
                    </a:solidFill>
                  </a:tcPr>
                </a:tc>
                <a:extLst>
                  <a:ext uri="{0D108BD9-81ED-4DB2-BD59-A6C34878D82A}">
                    <a16:rowId xmlns:a16="http://schemas.microsoft.com/office/drawing/2014/main" val="1898933934"/>
                  </a:ext>
                </a:extLst>
              </a:tr>
              <a:tr h="370840">
                <a:tc>
                  <a:txBody>
                    <a:bodyPr/>
                    <a:lstStyle/>
                    <a:p>
                      <a:r>
                        <a:rPr lang="es-ES" sz="1000" dirty="0" err="1">
                          <a:solidFill>
                            <a:schemeClr val="bg1"/>
                          </a:solidFill>
                          <a:latin typeface="Verdana" panose="020B0604030504040204" pitchFamily="34" charset="0"/>
                          <a:ea typeface="Verdana" panose="020B0604030504040204" pitchFamily="34" charset="0"/>
                          <a:cs typeface="Verdana" panose="020B0604030504040204" pitchFamily="34" charset="0"/>
                        </a:rPr>
                        <a:t>Name</a:t>
                      </a:r>
                      <a:endParaRPr lang="es-ES" sz="10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noFill/>
                  </a:tcPr>
                </a:tc>
                <a:tc>
                  <a:txBody>
                    <a:bodyPr/>
                    <a:lstStyle/>
                    <a:p>
                      <a:endParaRPr lang="es-ES" dirty="0"/>
                    </a:p>
                  </a:txBody>
                  <a:tcPr anchor="ctr">
                    <a:noFill/>
                  </a:tcPr>
                </a:tc>
                <a:tc>
                  <a:txBody>
                    <a:bodyPr/>
                    <a:lstStyle/>
                    <a:p>
                      <a:endParaRPr lang="es-ES" dirty="0"/>
                    </a:p>
                  </a:txBody>
                  <a:tcPr anchor="ctr">
                    <a:noFill/>
                  </a:tcPr>
                </a:tc>
                <a:extLst>
                  <a:ext uri="{0D108BD9-81ED-4DB2-BD59-A6C34878D82A}">
                    <a16:rowId xmlns:a16="http://schemas.microsoft.com/office/drawing/2014/main" val="7583405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000" dirty="0" err="1">
                          <a:solidFill>
                            <a:schemeClr val="bg1"/>
                          </a:solidFill>
                          <a:latin typeface="Verdana" panose="020B0604030504040204" pitchFamily="34" charset="0"/>
                          <a:ea typeface="Verdana" panose="020B0604030504040204" pitchFamily="34" charset="0"/>
                          <a:cs typeface="Verdana" panose="020B0604030504040204" pitchFamily="34" charset="0"/>
                        </a:rPr>
                        <a:t>Name</a:t>
                      </a:r>
                      <a:endParaRPr lang="es-ES" dirty="0"/>
                    </a:p>
                  </a:txBody>
                  <a:tcPr anchor="ctr">
                    <a:noFill/>
                  </a:tcPr>
                </a:tc>
                <a:tc>
                  <a:txBody>
                    <a:bodyPr/>
                    <a:lstStyle/>
                    <a:p>
                      <a:endParaRPr lang="es-ES" dirty="0"/>
                    </a:p>
                  </a:txBody>
                  <a:tcPr anchor="ctr">
                    <a:noFill/>
                  </a:tcPr>
                </a:tc>
                <a:tc>
                  <a:txBody>
                    <a:bodyPr/>
                    <a:lstStyle/>
                    <a:p>
                      <a:endParaRPr lang="es-ES" dirty="0"/>
                    </a:p>
                  </a:txBody>
                  <a:tcPr anchor="ctr">
                    <a:noFill/>
                  </a:tcPr>
                </a:tc>
                <a:extLst>
                  <a:ext uri="{0D108BD9-81ED-4DB2-BD59-A6C34878D82A}">
                    <a16:rowId xmlns:a16="http://schemas.microsoft.com/office/drawing/2014/main" val="365142622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000" dirty="0" err="1">
                          <a:solidFill>
                            <a:schemeClr val="bg1"/>
                          </a:solidFill>
                          <a:latin typeface="Verdana" panose="020B0604030504040204" pitchFamily="34" charset="0"/>
                          <a:ea typeface="Verdana" panose="020B0604030504040204" pitchFamily="34" charset="0"/>
                          <a:cs typeface="Verdana" panose="020B0604030504040204" pitchFamily="34" charset="0"/>
                        </a:rPr>
                        <a:t>Name</a:t>
                      </a:r>
                      <a:endParaRPr lang="es-ES" dirty="0"/>
                    </a:p>
                  </a:txBody>
                  <a:tcPr anchor="ctr">
                    <a:noFill/>
                  </a:tcPr>
                </a:tc>
                <a:tc>
                  <a:txBody>
                    <a:bodyPr/>
                    <a:lstStyle/>
                    <a:p>
                      <a:endParaRPr lang="es-ES" dirty="0"/>
                    </a:p>
                  </a:txBody>
                  <a:tcPr anchor="ctr">
                    <a:noFill/>
                  </a:tcPr>
                </a:tc>
                <a:tc>
                  <a:txBody>
                    <a:bodyPr/>
                    <a:lstStyle/>
                    <a:p>
                      <a:endParaRPr lang="es-ES" dirty="0"/>
                    </a:p>
                  </a:txBody>
                  <a:tcPr anchor="ctr">
                    <a:noFill/>
                  </a:tcPr>
                </a:tc>
                <a:extLst>
                  <a:ext uri="{0D108BD9-81ED-4DB2-BD59-A6C34878D82A}">
                    <a16:rowId xmlns:a16="http://schemas.microsoft.com/office/drawing/2014/main" val="7371235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000" dirty="0" err="1">
                          <a:solidFill>
                            <a:schemeClr val="bg1"/>
                          </a:solidFill>
                          <a:latin typeface="Verdana" panose="020B0604030504040204" pitchFamily="34" charset="0"/>
                          <a:ea typeface="Verdana" panose="020B0604030504040204" pitchFamily="34" charset="0"/>
                          <a:cs typeface="Verdana" panose="020B0604030504040204" pitchFamily="34" charset="0"/>
                        </a:rPr>
                        <a:t>Name</a:t>
                      </a:r>
                      <a:endParaRPr lang="es-ES" dirty="0"/>
                    </a:p>
                  </a:txBody>
                  <a:tcPr anchor="ctr">
                    <a:noFill/>
                  </a:tcPr>
                </a:tc>
                <a:tc>
                  <a:txBody>
                    <a:bodyPr/>
                    <a:lstStyle/>
                    <a:p>
                      <a:endParaRPr lang="es-ES" dirty="0"/>
                    </a:p>
                  </a:txBody>
                  <a:tcPr anchor="ctr">
                    <a:noFill/>
                  </a:tcPr>
                </a:tc>
                <a:tc>
                  <a:txBody>
                    <a:bodyPr/>
                    <a:lstStyle/>
                    <a:p>
                      <a:endParaRPr lang="es-ES" dirty="0"/>
                    </a:p>
                  </a:txBody>
                  <a:tcPr anchor="ctr">
                    <a:noFill/>
                  </a:tcPr>
                </a:tc>
                <a:extLst>
                  <a:ext uri="{0D108BD9-81ED-4DB2-BD59-A6C34878D82A}">
                    <a16:rowId xmlns:a16="http://schemas.microsoft.com/office/drawing/2014/main" val="3745074785"/>
                  </a:ext>
                </a:extLst>
              </a:tr>
            </a:tbl>
          </a:graphicData>
        </a:graphic>
      </p:graphicFrame>
    </p:spTree>
    <p:extLst>
      <p:ext uri="{BB962C8B-B14F-4D97-AF65-F5344CB8AC3E}">
        <p14:creationId xmlns:p14="http://schemas.microsoft.com/office/powerpoint/2010/main" val="4808597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ositiva 6 blanco">
    <p:spTree>
      <p:nvGrpSpPr>
        <p:cNvPr id="1" name=""/>
        <p:cNvGrpSpPr/>
        <p:nvPr/>
      </p:nvGrpSpPr>
      <p:grpSpPr>
        <a:xfrm>
          <a:off x="0" y="0"/>
          <a:ext cx="0" cy="0"/>
          <a:chOff x="0" y="0"/>
          <a:chExt cx="0" cy="0"/>
        </a:xfrm>
      </p:grpSpPr>
      <p:sp>
        <p:nvSpPr>
          <p:cNvPr id="11" name="Marcador de contenido 2"/>
          <p:cNvSpPr>
            <a:spLocks noGrp="1"/>
          </p:cNvSpPr>
          <p:nvPr>
            <p:ph idx="18"/>
          </p:nvPr>
        </p:nvSpPr>
        <p:spPr>
          <a:xfrm>
            <a:off x="334024" y="290092"/>
            <a:ext cx="8475953" cy="723263"/>
          </a:xfrm>
          <a:prstGeom prst="rect">
            <a:avLst/>
          </a:prstGeom>
        </p:spPr>
        <p:txBody>
          <a:bodyPr/>
          <a:lstStyle>
            <a:lvl1pPr marL="0" indent="0" algn="l">
              <a:buNone/>
              <a:defRPr sz="1400" b="1">
                <a:solidFill>
                  <a:srgbClr val="172340"/>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sp>
        <p:nvSpPr>
          <p:cNvPr id="17" name="Marcador de contenido 2">
            <a:extLst>
              <a:ext uri="{FF2B5EF4-FFF2-40B4-BE49-F238E27FC236}">
                <a16:creationId xmlns:a16="http://schemas.microsoft.com/office/drawing/2014/main" id="{31E2C02B-EAA4-84CD-4CC7-1D4CCF9FDEAD}"/>
              </a:ext>
            </a:extLst>
          </p:cNvPr>
          <p:cNvSpPr>
            <a:spLocks noGrp="1"/>
          </p:cNvSpPr>
          <p:nvPr>
            <p:ph idx="20"/>
          </p:nvPr>
        </p:nvSpPr>
        <p:spPr>
          <a:xfrm>
            <a:off x="334023" y="1150620"/>
            <a:ext cx="8475953" cy="3607235"/>
          </a:xfrm>
          <a:prstGeom prst="rect">
            <a:avLst/>
          </a:prstGeom>
        </p:spPr>
        <p:txBody>
          <a:bodyPr/>
          <a:lstStyle>
            <a:lvl1pPr marL="0" indent="0" algn="l">
              <a:buNone/>
              <a:defRPr sz="1200" b="0">
                <a:solidFill>
                  <a:srgbClr val="172340"/>
                </a:solidFill>
                <a:latin typeface="Verdana" panose="020B0604030504040204" pitchFamily="34" charset="0"/>
                <a:ea typeface="Verdana" panose="020B0604030504040204" pitchFamily="34" charset="0"/>
                <a:cs typeface="Verdana" panose="020B0604030504040204" pitchFamily="34" charset="0"/>
              </a:defRPr>
            </a:lvl1pPr>
            <a:lvl2pPr marL="342946" indent="0">
              <a:buNone/>
              <a:defRPr sz="1800">
                <a:solidFill>
                  <a:srgbClr val="FFFFFF"/>
                </a:solidFill>
                <a:latin typeface="Poppins"/>
                <a:cs typeface="Poppins"/>
              </a:defRPr>
            </a:lvl2pPr>
            <a:lvl3pPr marL="685891" indent="0">
              <a:buNone/>
              <a:defRPr sz="1800">
                <a:solidFill>
                  <a:srgbClr val="FFFFFF"/>
                </a:solidFill>
                <a:latin typeface="Poppins"/>
                <a:cs typeface="Poppins"/>
              </a:defRPr>
            </a:lvl3pPr>
            <a:lvl4pPr marL="1028837" indent="0">
              <a:buNone/>
              <a:defRPr sz="1800">
                <a:solidFill>
                  <a:srgbClr val="FFFFFF"/>
                </a:solidFill>
                <a:latin typeface="Poppins"/>
                <a:cs typeface="Poppins"/>
              </a:defRPr>
            </a:lvl4pPr>
            <a:lvl5pPr marL="1371783" indent="0">
              <a:buNone/>
              <a:defRPr sz="2000">
                <a:solidFill>
                  <a:srgbClr val="FFFFFF"/>
                </a:solidFill>
              </a:defRPr>
            </a:lvl5pPr>
            <a:lvl6pPr>
              <a:defRPr sz="2000"/>
            </a:lvl6pPr>
            <a:lvl7pPr>
              <a:defRPr sz="2000"/>
            </a:lvl7pPr>
            <a:lvl8pPr>
              <a:defRPr sz="2000"/>
            </a:lvl8pPr>
            <a:lvl9pPr>
              <a:defRPr sz="2000"/>
            </a:lvl9pPr>
          </a:lstStyle>
          <a:p>
            <a:pPr lvl="0"/>
            <a:r>
              <a:rPr lang="es-ES_tradnl" dirty="0"/>
              <a:t>Haga clic para modificar el estilo de texto del patrón</a:t>
            </a:r>
          </a:p>
        </p:txBody>
      </p:sp>
      <p:pic>
        <p:nvPicPr>
          <p:cNvPr id="4" name="Imagen 3" descr="logo1.png">
            <a:extLst>
              <a:ext uri="{FF2B5EF4-FFF2-40B4-BE49-F238E27FC236}">
                <a16:creationId xmlns:a16="http://schemas.microsoft.com/office/drawing/2014/main" id="{CE5B673D-8345-906D-8970-7392A11B27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1853" y="4817137"/>
            <a:ext cx="779024" cy="264772"/>
          </a:xfrm>
          <a:prstGeom prst="rect">
            <a:avLst/>
          </a:prstGeom>
        </p:spPr>
      </p:pic>
    </p:spTree>
    <p:extLst>
      <p:ext uri="{BB962C8B-B14F-4D97-AF65-F5344CB8AC3E}">
        <p14:creationId xmlns:p14="http://schemas.microsoft.com/office/powerpoint/2010/main" val="7106838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apositiva cierre copyright">
    <p:spTree>
      <p:nvGrpSpPr>
        <p:cNvPr id="1" name=""/>
        <p:cNvGrpSpPr/>
        <p:nvPr/>
      </p:nvGrpSpPr>
      <p:grpSpPr>
        <a:xfrm>
          <a:off x="0" y="0"/>
          <a:ext cx="0" cy="0"/>
          <a:chOff x="0" y="0"/>
          <a:chExt cx="0" cy="0"/>
        </a:xfrm>
      </p:grpSpPr>
      <p:pic>
        <p:nvPicPr>
          <p:cNvPr id="2" name="Imagen 1" descr="3ok.jpg">
            <a:extLst>
              <a:ext uri="{FF2B5EF4-FFF2-40B4-BE49-F238E27FC236}">
                <a16:creationId xmlns:a16="http://schemas.microsoft.com/office/drawing/2014/main" id="{C58056BF-885D-1416-89D5-48207E3B2B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pic>
        <p:nvPicPr>
          <p:cNvPr id="4" name="Imagen 3" descr="logo1.png">
            <a:extLst>
              <a:ext uri="{FF2B5EF4-FFF2-40B4-BE49-F238E27FC236}">
                <a16:creationId xmlns:a16="http://schemas.microsoft.com/office/drawing/2014/main" id="{CE5B673D-8345-906D-8970-7392A11B27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01853" y="4817137"/>
            <a:ext cx="779024" cy="264772"/>
          </a:xfrm>
          <a:prstGeom prst="rect">
            <a:avLst/>
          </a:prstGeom>
        </p:spPr>
      </p:pic>
      <p:sp>
        <p:nvSpPr>
          <p:cNvPr id="3" name="Marcador de contenido 1">
            <a:extLst>
              <a:ext uri="{FF2B5EF4-FFF2-40B4-BE49-F238E27FC236}">
                <a16:creationId xmlns:a16="http://schemas.microsoft.com/office/drawing/2014/main" id="{0696527D-FD6C-D5FD-CF2C-659E862AB067}"/>
              </a:ext>
            </a:extLst>
          </p:cNvPr>
          <p:cNvSpPr txBox="1">
            <a:spLocks/>
          </p:cNvSpPr>
          <p:nvPr userDrawn="1"/>
        </p:nvSpPr>
        <p:spPr>
          <a:xfrm>
            <a:off x="409110" y="3732082"/>
            <a:ext cx="4214453" cy="738581"/>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ES_tradnl" sz="800" i="1" dirty="0">
                <a:solidFill>
                  <a:srgbClr val="FFFFFF"/>
                </a:solidFill>
                <a:latin typeface="Verdana" panose="020B0604030504040204" pitchFamily="34" charset="0"/>
                <a:ea typeface="Verdana" panose="020B0604030504040204" pitchFamily="34" charset="0"/>
              </a:rPr>
              <a:t>Los materiales contenidos en las páginas de este informe incluyendo el texto, diseño, presentación, logotipos, iconos, imágenes, fotografías y cualquier otro elemento gráfico son propiedad de la Asociación Española de Codificación Comercial (“AECOC”). AECOC se reserva el derecho de modificar alguno o todos los elementos del informe.</a:t>
            </a:r>
            <a:endParaRPr lang="es-ES_tradnl" sz="800" dirty="0">
              <a:solidFill>
                <a:srgbClr val="FFFFFF"/>
              </a:solidFill>
              <a:latin typeface="Verdana" panose="020B0604030504040204" pitchFamily="34" charset="0"/>
              <a:ea typeface="Verdana" panose="020B0604030504040204" pitchFamily="34" charset="0"/>
            </a:endParaRPr>
          </a:p>
          <a:p>
            <a:pPr marL="0" indent="0">
              <a:buNone/>
            </a:pPr>
            <a:endParaRPr lang="es-ES_tradnl" sz="800" dirty="0">
              <a:latin typeface="Verdana" panose="020B0604030504040204" pitchFamily="34" charset="0"/>
              <a:ea typeface="Verdana" panose="020B0604030504040204" pitchFamily="34" charset="0"/>
            </a:endParaRPr>
          </a:p>
        </p:txBody>
      </p:sp>
      <p:sp>
        <p:nvSpPr>
          <p:cNvPr id="5" name="Marcador de contenido 2">
            <a:extLst>
              <a:ext uri="{FF2B5EF4-FFF2-40B4-BE49-F238E27FC236}">
                <a16:creationId xmlns:a16="http://schemas.microsoft.com/office/drawing/2014/main" id="{23A1BEDF-0221-87D9-882E-7BD3F121DFC0}"/>
              </a:ext>
            </a:extLst>
          </p:cNvPr>
          <p:cNvSpPr txBox="1">
            <a:spLocks/>
          </p:cNvSpPr>
          <p:nvPr userDrawn="1"/>
        </p:nvSpPr>
        <p:spPr>
          <a:xfrm>
            <a:off x="4566506" y="3732082"/>
            <a:ext cx="4214453" cy="738581"/>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ES_tradnl" sz="800" dirty="0">
                <a:solidFill>
                  <a:schemeClr val="bg1"/>
                </a:solidFill>
                <a:latin typeface="Verdana" panose="020B0604030504040204" pitchFamily="34" charset="0"/>
                <a:ea typeface="Verdana" panose="020B0604030504040204" pitchFamily="34" charset="0"/>
              </a:rPr>
              <a:t>© [Enero, 2025] AECOC. Todos los derechos reservados. Esta obra no puede ser utilizada, reproducida, distribuida, comunicada públicamente o alterada, en su totalidad o en parte, sin el permiso escrito de AECOC.</a:t>
            </a:r>
          </a:p>
          <a:p>
            <a:pPr marL="0" indent="0">
              <a:buNone/>
            </a:pPr>
            <a:endParaRPr lang="es-ES_tradnl" sz="800" dirty="0">
              <a:latin typeface="Verdana" panose="020B0604030504040204" pitchFamily="34" charset="0"/>
              <a:ea typeface="Verdana" panose="020B0604030504040204" pitchFamily="34" charset="0"/>
            </a:endParaRPr>
          </a:p>
        </p:txBody>
      </p:sp>
      <p:sp>
        <p:nvSpPr>
          <p:cNvPr id="6" name="Marcador de contenido 3">
            <a:extLst>
              <a:ext uri="{FF2B5EF4-FFF2-40B4-BE49-F238E27FC236}">
                <a16:creationId xmlns:a16="http://schemas.microsoft.com/office/drawing/2014/main" id="{9430E731-614E-BB11-10A2-3C45F2988137}"/>
              </a:ext>
            </a:extLst>
          </p:cNvPr>
          <p:cNvSpPr txBox="1">
            <a:spLocks/>
          </p:cNvSpPr>
          <p:nvPr userDrawn="1"/>
        </p:nvSpPr>
        <p:spPr>
          <a:xfrm>
            <a:off x="434511" y="4473272"/>
            <a:ext cx="3945018" cy="525720"/>
          </a:xfrm>
          <a:prstGeom prst="rect">
            <a:avLst/>
          </a:prstGeom>
        </p:spPr>
        <p:txBody>
          <a:bodyPr vert="horz" anchor="t"/>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de-DE" sz="800" dirty="0">
                <a:solidFill>
                  <a:srgbClr val="FFFFFF"/>
                </a:solidFill>
                <a:latin typeface="Verdana" panose="020B0604030504040204" pitchFamily="34" charset="0"/>
                <a:ea typeface="Verdana" panose="020B0604030504040204" pitchFamily="34" charset="0"/>
              </a:rPr>
              <a:t>Ronda General </a:t>
            </a:r>
            <a:r>
              <a:rPr lang="de-DE" sz="800" dirty="0" err="1">
                <a:solidFill>
                  <a:srgbClr val="FFFFFF"/>
                </a:solidFill>
                <a:latin typeface="Verdana" panose="020B0604030504040204" pitchFamily="34" charset="0"/>
                <a:ea typeface="Verdana" panose="020B0604030504040204" pitchFamily="34" charset="0"/>
              </a:rPr>
              <a:t>Mitre</a:t>
            </a:r>
            <a:r>
              <a:rPr lang="de-DE" sz="800" dirty="0">
                <a:solidFill>
                  <a:srgbClr val="FFFFFF"/>
                </a:solidFill>
                <a:latin typeface="Verdana" panose="020B0604030504040204" pitchFamily="34" charset="0"/>
                <a:ea typeface="Verdana" panose="020B0604030504040204" pitchFamily="34" charset="0"/>
              </a:rPr>
              <a:t> 10  ·  08017 Barcelona </a:t>
            </a:r>
          </a:p>
          <a:p>
            <a:pPr marL="0" indent="0">
              <a:spcBef>
                <a:spcPts val="0"/>
              </a:spcBef>
              <a:buNone/>
            </a:pPr>
            <a:r>
              <a:rPr lang="de-DE" sz="800" dirty="0">
                <a:solidFill>
                  <a:srgbClr val="FFFFFF"/>
                </a:solidFill>
                <a:latin typeface="Verdana" panose="020B0604030504040204" pitchFamily="34" charset="0"/>
                <a:ea typeface="Verdana" panose="020B0604030504040204" pitchFamily="34" charset="0"/>
              </a:rPr>
              <a:t>T. 93 252 39 00  ·  F. 93 280 21 35  ·  G-08557985 </a:t>
            </a:r>
          </a:p>
          <a:p>
            <a:pPr marL="0" indent="0">
              <a:spcBef>
                <a:spcPts val="0"/>
              </a:spcBef>
              <a:buNone/>
            </a:pPr>
            <a:r>
              <a:rPr lang="de-DE" sz="800" b="1" dirty="0" err="1">
                <a:solidFill>
                  <a:srgbClr val="FFFFFF"/>
                </a:solidFill>
                <a:latin typeface="Verdana" panose="020B0604030504040204" pitchFamily="34" charset="0"/>
                <a:ea typeface="Verdana" panose="020B0604030504040204" pitchFamily="34" charset="0"/>
              </a:rPr>
              <a:t>www.aecoc.es</a:t>
            </a:r>
            <a:endParaRPr lang="de-DE" sz="800" dirty="0">
              <a:solidFill>
                <a:srgbClr val="FFFFFF"/>
              </a:solidFill>
              <a:latin typeface="Verdana" panose="020B0604030504040204" pitchFamily="34" charset="0"/>
              <a:ea typeface="Verdana" panose="020B0604030504040204" pitchFamily="34" charset="0"/>
            </a:endParaRPr>
          </a:p>
          <a:p>
            <a:pPr marL="0" indent="0">
              <a:buNone/>
            </a:pPr>
            <a:endParaRPr lang="es-ES_tradnl" sz="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07159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4304919"/>
      </p:ext>
    </p:extLst>
  </p:cSld>
  <p:clrMap bg1="lt1" tx1="dk1" bg2="lt2" tx2="dk2" accent1="accent1" accent2="accent2" accent3="accent3" accent4="accent4" accent5="accent5" accent6="accent6" hlink="hlink" folHlink="folHlink"/>
  <p:sldLayoutIdLst>
    <p:sldLayoutId id="2147483659" r:id="rId1"/>
    <p:sldLayoutId id="2147483669" r:id="rId2"/>
    <p:sldLayoutId id="2147483649" r:id="rId3"/>
    <p:sldLayoutId id="2147483662" r:id="rId4"/>
    <p:sldLayoutId id="2147483663" r:id="rId5"/>
    <p:sldLayoutId id="2147483664" r:id="rId6"/>
    <p:sldLayoutId id="2147483673" r:id="rId7"/>
    <p:sldLayoutId id="2147483666" r:id="rId8"/>
    <p:sldLayoutId id="2147483672" r:id="rId9"/>
    <p:sldLayoutId id="2147483665" r:id="rId10"/>
    <p:sldLayoutId id="2147483671" r:id="rId11"/>
    <p:sldLayoutId id="2147483667" r:id="rId12"/>
    <p:sldLayoutId id="2147483670" r:id="rId13"/>
    <p:sldLayoutId id="2147483668" r:id="rId14"/>
    <p:sldLayoutId id="2147483676" r:id="rId15"/>
    <p:sldLayoutId id="2147483677" r:id="rId16"/>
    <p:sldLayoutId id="2147483675" r:id="rId17"/>
    <p:sldLayoutId id="2147483674" r:id="rId1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B86734A1-8D28-9AE6-8C35-1FEF8CB733D6}"/>
              </a:ext>
            </a:extLst>
          </p:cNvPr>
          <p:cNvSpPr>
            <a:spLocks noGrp="1"/>
          </p:cNvSpPr>
          <p:nvPr>
            <p:ph type="body" sz="quarter" idx="10"/>
          </p:nvPr>
        </p:nvSpPr>
        <p:spPr/>
        <p:txBody>
          <a:bodyPr/>
          <a:lstStyle/>
          <a:p>
            <a:r>
              <a:rPr lang="es-ES" dirty="0"/>
              <a:t>La voz del Gran Consumo</a:t>
            </a:r>
          </a:p>
        </p:txBody>
      </p:sp>
      <p:sp>
        <p:nvSpPr>
          <p:cNvPr id="3" name="Marcador de texto 2">
            <a:extLst>
              <a:ext uri="{FF2B5EF4-FFF2-40B4-BE49-F238E27FC236}">
                <a16:creationId xmlns:a16="http://schemas.microsoft.com/office/drawing/2014/main" id="{73AFF0E5-8CE4-F800-5151-FA8BB1CDBD2B}"/>
              </a:ext>
            </a:extLst>
          </p:cNvPr>
          <p:cNvSpPr>
            <a:spLocks noGrp="1"/>
          </p:cNvSpPr>
          <p:nvPr>
            <p:ph type="body" sz="quarter" idx="11"/>
          </p:nvPr>
        </p:nvSpPr>
        <p:spPr/>
        <p:txBody>
          <a:bodyPr/>
          <a:lstStyle/>
          <a:p>
            <a:r>
              <a:rPr lang="es-ES" dirty="0"/>
              <a:t>Diciembre 2025</a:t>
            </a:r>
          </a:p>
        </p:txBody>
      </p:sp>
    </p:spTree>
    <p:extLst>
      <p:ext uri="{BB962C8B-B14F-4D97-AF65-F5344CB8AC3E}">
        <p14:creationId xmlns:p14="http://schemas.microsoft.com/office/powerpoint/2010/main" val="1734974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4A63F-988C-DF66-2B9B-90BA2B54EF60}"/>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7D4C9F62-E50D-B787-3CEF-F482981BBD42}"/>
              </a:ext>
            </a:extLst>
          </p:cNvPr>
          <p:cNvSpPr>
            <a:spLocks noGrp="1"/>
          </p:cNvSpPr>
          <p:nvPr>
            <p:ph idx="18"/>
          </p:nvPr>
        </p:nvSpPr>
        <p:spPr>
          <a:xfrm>
            <a:off x="334024" y="293585"/>
            <a:ext cx="8475952" cy="350652"/>
          </a:xfrm>
        </p:spPr>
        <p:txBody>
          <a:bodyPr/>
          <a:lstStyle/>
          <a:p>
            <a:r>
              <a:rPr lang="es-ES" dirty="0"/>
              <a:t>Contexto socio-económico</a:t>
            </a:r>
          </a:p>
        </p:txBody>
      </p:sp>
      <p:sp>
        <p:nvSpPr>
          <p:cNvPr id="3" name="Marcador de contenido 2">
            <a:extLst>
              <a:ext uri="{FF2B5EF4-FFF2-40B4-BE49-F238E27FC236}">
                <a16:creationId xmlns:a16="http://schemas.microsoft.com/office/drawing/2014/main" id="{8CB2862D-BC1F-D702-F8A1-CEDFBF4B4306}"/>
              </a:ext>
            </a:extLst>
          </p:cNvPr>
          <p:cNvSpPr>
            <a:spLocks noGrp="1"/>
          </p:cNvSpPr>
          <p:nvPr>
            <p:ph idx="19"/>
          </p:nvPr>
        </p:nvSpPr>
        <p:spPr>
          <a:xfrm>
            <a:off x="372841" y="595746"/>
            <a:ext cx="8398318" cy="4077168"/>
          </a:xfrm>
        </p:spPr>
        <p:txBody>
          <a:bodyPr/>
          <a:lstStyle/>
          <a:p>
            <a:pPr>
              <a:spcAft>
                <a:spcPts val="600"/>
              </a:spcAft>
            </a:pPr>
            <a:r>
              <a:rPr lang="es-ES" sz="1100" b="1" dirty="0">
                <a:solidFill>
                  <a:schemeClr val="accent1"/>
                </a:solidFill>
              </a:rPr>
              <a:t>Evolución del PIB nacional </a:t>
            </a:r>
          </a:p>
          <a:p>
            <a:pPr marL="171450" indent="-171450" algn="just">
              <a:spcBef>
                <a:spcPts val="0"/>
              </a:spcBef>
              <a:spcAft>
                <a:spcPts val="600"/>
              </a:spcAft>
              <a:buFont typeface="Arial" panose="020B0604020202020204" pitchFamily="34" charset="0"/>
              <a:buChar char="•"/>
            </a:pPr>
            <a:r>
              <a:rPr lang="es-ES" sz="1000" dirty="0"/>
              <a:t>La economía española evoluciona mejor que la de los países de nuestro entorno. </a:t>
            </a:r>
          </a:p>
          <a:p>
            <a:pPr marL="171450" indent="-171450" algn="just">
              <a:spcBef>
                <a:spcPts val="0"/>
              </a:spcBef>
              <a:spcAft>
                <a:spcPts val="600"/>
              </a:spcAft>
              <a:buFont typeface="Arial" panose="020B0604020202020204" pitchFamily="34" charset="0"/>
              <a:buChar char="•"/>
            </a:pPr>
            <a:r>
              <a:rPr lang="es-ES" sz="1000" dirty="0"/>
              <a:t>El avance publicado por el INE sitúa el crecimiento del PIB del tercer trimestre en el 0,6%, una décima por encima del consenso. Este dato, junto con la revisión al alza de la Contabilidad Nacional de septiembre, ha llevado a prácticamente todos los panelistas a elevar sus previsiones anuales, a excepción de BBVA </a:t>
            </a:r>
            <a:r>
              <a:rPr lang="es-ES" sz="1000" dirty="0" err="1"/>
              <a:t>Research</a:t>
            </a:r>
            <a:r>
              <a:rPr lang="es-ES" sz="1000" dirty="0"/>
              <a:t>, que la ha rebajado una décima.</a:t>
            </a:r>
          </a:p>
          <a:p>
            <a:pPr marL="171450" indent="-171450" algn="just">
              <a:spcBef>
                <a:spcPts val="0"/>
              </a:spcBef>
              <a:spcAft>
                <a:spcPts val="600"/>
              </a:spcAft>
              <a:buFont typeface="Arial" panose="020B0604020202020204" pitchFamily="34" charset="0"/>
              <a:buChar char="•"/>
            </a:pPr>
            <a:r>
              <a:rPr lang="es-ES" sz="1000" dirty="0"/>
              <a:t>La mejora procede del mayor impulso de la demanda interna, mientras que el sector exterior restaría cuatro décimas al crecimiento. Pese al impacto del aumento de aranceles en EE. UU. y de una apreciación del euro superior a la prevista, las exportaciones continúan creciendo y, junto con la fortaleza de la demanda nacional, explican la resiliencia de la economía.</a:t>
            </a:r>
          </a:p>
          <a:p>
            <a:pPr marL="171450" indent="-171450" algn="just">
              <a:spcBef>
                <a:spcPts val="0"/>
              </a:spcBef>
              <a:spcAft>
                <a:spcPts val="600"/>
              </a:spcAft>
              <a:buFont typeface="Arial" panose="020B0604020202020204" pitchFamily="34" charset="0"/>
              <a:buChar char="•"/>
            </a:pPr>
            <a:r>
              <a:rPr lang="es-ES" sz="1000" dirty="0"/>
              <a:t>Además, la OCDE ha sido el último organismo internacional en mejorar las previsiones de crecimiento de la economía española: prevé que el Producto Interior Bruto (PIB) crezca un 2,9% este año, tres décimas por encima de lo proyectado hace apenas dos meses (2,6%).</a:t>
            </a:r>
          </a:p>
          <a:p>
            <a:endParaRPr lang="es-ES" dirty="0"/>
          </a:p>
        </p:txBody>
      </p:sp>
      <p:sp>
        <p:nvSpPr>
          <p:cNvPr id="5" name="CuadroTexto 14">
            <a:extLst>
              <a:ext uri="{FF2B5EF4-FFF2-40B4-BE49-F238E27FC236}">
                <a16:creationId xmlns:a16="http://schemas.microsoft.com/office/drawing/2014/main" id="{D4509BA2-C705-7997-14CD-C2AE6495CE4C}"/>
              </a:ext>
            </a:extLst>
          </p:cNvPr>
          <p:cNvSpPr txBox="1"/>
          <p:nvPr/>
        </p:nvSpPr>
        <p:spPr>
          <a:xfrm>
            <a:off x="1547125" y="2687734"/>
            <a:ext cx="2089033" cy="246221"/>
          </a:xfrm>
          <a:prstGeom prst="rect">
            <a:avLst/>
          </a:prstGeom>
          <a:noFill/>
        </p:spPr>
        <p:txBody>
          <a:bodyPr wrap="none" rtlCol="0">
            <a:spAutoFit/>
          </a:bodyPr>
          <a:lstStyle/>
          <a:p>
            <a:r>
              <a:rPr lang="es-ES" sz="1000" b="1" dirty="0">
                <a:latin typeface="Verdana" panose="020B0604030504040204" pitchFamily="34" charset="0"/>
                <a:ea typeface="Verdana" panose="020B0604030504040204" pitchFamily="34" charset="0"/>
              </a:rPr>
              <a:t>Evolución del PIB español </a:t>
            </a:r>
          </a:p>
        </p:txBody>
      </p:sp>
      <p:pic>
        <p:nvPicPr>
          <p:cNvPr id="10" name="Imagen 9">
            <a:extLst>
              <a:ext uri="{FF2B5EF4-FFF2-40B4-BE49-F238E27FC236}">
                <a16:creationId xmlns:a16="http://schemas.microsoft.com/office/drawing/2014/main" id="{096D2466-755B-2921-8452-B91AF083F1EF}"/>
              </a:ext>
            </a:extLst>
          </p:cNvPr>
          <p:cNvPicPr>
            <a:picLocks noChangeAspect="1"/>
          </p:cNvPicPr>
          <p:nvPr/>
        </p:nvPicPr>
        <p:blipFill>
          <a:blip r:embed="rId2"/>
          <a:stretch>
            <a:fillRect/>
          </a:stretch>
        </p:blipFill>
        <p:spPr>
          <a:xfrm>
            <a:off x="953257" y="2974722"/>
            <a:ext cx="3276768" cy="2000353"/>
          </a:xfrm>
          <a:prstGeom prst="rect">
            <a:avLst/>
          </a:prstGeom>
        </p:spPr>
      </p:pic>
      <p:pic>
        <p:nvPicPr>
          <p:cNvPr id="12" name="Imagen 11">
            <a:extLst>
              <a:ext uri="{FF2B5EF4-FFF2-40B4-BE49-F238E27FC236}">
                <a16:creationId xmlns:a16="http://schemas.microsoft.com/office/drawing/2014/main" id="{91C44BC1-E393-9F84-D231-C9CF54A83023}"/>
              </a:ext>
            </a:extLst>
          </p:cNvPr>
          <p:cNvPicPr>
            <a:picLocks noChangeAspect="1"/>
          </p:cNvPicPr>
          <p:nvPr/>
        </p:nvPicPr>
        <p:blipFill>
          <a:blip r:embed="rId3"/>
          <a:stretch>
            <a:fillRect/>
          </a:stretch>
        </p:blipFill>
        <p:spPr>
          <a:xfrm>
            <a:off x="4810441" y="2589702"/>
            <a:ext cx="2885878" cy="2423727"/>
          </a:xfrm>
          <a:prstGeom prst="rect">
            <a:avLst/>
          </a:prstGeom>
        </p:spPr>
      </p:pic>
    </p:spTree>
    <p:extLst>
      <p:ext uri="{BB962C8B-B14F-4D97-AF65-F5344CB8AC3E}">
        <p14:creationId xmlns:p14="http://schemas.microsoft.com/office/powerpoint/2010/main" val="246737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7F936-4E8C-80A2-EA90-7FE777F7F734}"/>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4B1D5C8F-99A3-9252-13EA-00B3B61A2BB0}"/>
              </a:ext>
            </a:extLst>
          </p:cNvPr>
          <p:cNvSpPr>
            <a:spLocks noGrp="1"/>
          </p:cNvSpPr>
          <p:nvPr>
            <p:ph idx="18"/>
          </p:nvPr>
        </p:nvSpPr>
        <p:spPr>
          <a:xfrm>
            <a:off x="334024" y="293585"/>
            <a:ext cx="8475952" cy="350652"/>
          </a:xfrm>
        </p:spPr>
        <p:txBody>
          <a:bodyPr/>
          <a:lstStyle/>
          <a:p>
            <a:r>
              <a:rPr lang="es-ES" dirty="0"/>
              <a:t>Contexto socio-económico</a:t>
            </a:r>
          </a:p>
        </p:txBody>
      </p:sp>
      <p:sp>
        <p:nvSpPr>
          <p:cNvPr id="3" name="Marcador de contenido 2">
            <a:extLst>
              <a:ext uri="{FF2B5EF4-FFF2-40B4-BE49-F238E27FC236}">
                <a16:creationId xmlns:a16="http://schemas.microsoft.com/office/drawing/2014/main" id="{21B0F147-679E-3DF2-22CD-2837A5624E9C}"/>
              </a:ext>
            </a:extLst>
          </p:cNvPr>
          <p:cNvSpPr>
            <a:spLocks noGrp="1"/>
          </p:cNvSpPr>
          <p:nvPr>
            <p:ph idx="19"/>
          </p:nvPr>
        </p:nvSpPr>
        <p:spPr>
          <a:xfrm>
            <a:off x="372841" y="595746"/>
            <a:ext cx="8398318" cy="4077168"/>
          </a:xfrm>
        </p:spPr>
        <p:txBody>
          <a:bodyPr/>
          <a:lstStyle/>
          <a:p>
            <a:pPr>
              <a:spcAft>
                <a:spcPts val="600"/>
              </a:spcAft>
            </a:pPr>
            <a:r>
              <a:rPr lang="es-ES" sz="1100" b="1" dirty="0">
                <a:solidFill>
                  <a:schemeClr val="accent1"/>
                </a:solidFill>
              </a:rPr>
              <a:t>Impacto del escenario geopolítico y nacional en los precios </a:t>
            </a:r>
          </a:p>
          <a:p>
            <a:pPr marL="171450" indent="-171450">
              <a:spcAft>
                <a:spcPts val="600"/>
              </a:spcAft>
              <a:buFont typeface="Arial" panose="020B0604020202020204" pitchFamily="34" charset="0"/>
              <a:buChar char="•"/>
            </a:pPr>
            <a:r>
              <a:rPr lang="es-ES" sz="1000" dirty="0"/>
              <a:t>El IPC general aumentó un 0,7% en octubre, elevando la tasa interanual de inflación en una décima porcentual hasta el 3,1%, la más alta desde junio del pasado año. La tasa armonizada se elevó en dos décimas, hasta el 3,2%, lo que supone 1,1 puntos porcentuales por encima de la media de la eurozona, el diferencial más elevado también desde junio de 2024. </a:t>
            </a:r>
          </a:p>
          <a:p>
            <a:pPr marL="171450" indent="-171450">
              <a:spcAft>
                <a:spcPts val="600"/>
              </a:spcAft>
              <a:buFont typeface="Arial" panose="020B0604020202020204" pitchFamily="34" charset="0"/>
              <a:buChar char="•"/>
            </a:pPr>
            <a:r>
              <a:rPr lang="es-ES" sz="1000" dirty="0"/>
              <a:t>Según el análisis de Funcas, los alimentos elaborados son el único gran grupo que registra un ligero descenso de su tasa de inflación, aunque de menor magnitud de lo esperado, hasta el 1,4%. Hay que tener en cuenta que, si excluyéramos de este grupo el aceite de oliva (que venía de aumentos de dos dígitos), su tasa de inflación sería del 3,1%. </a:t>
            </a:r>
          </a:p>
          <a:p>
            <a:pPr marL="171450" indent="-171450">
              <a:spcAft>
                <a:spcPts val="600"/>
              </a:spcAft>
              <a:buFont typeface="Arial" panose="020B0604020202020204" pitchFamily="34" charset="0"/>
              <a:buChar char="•"/>
            </a:pPr>
            <a:r>
              <a:rPr lang="es-ES" sz="1000" dirty="0"/>
              <a:t>En octubre, el IPC alimentario acumuló ya tres meses consecutivos por debajo del índice general.</a:t>
            </a:r>
          </a:p>
        </p:txBody>
      </p:sp>
      <p:pic>
        <p:nvPicPr>
          <p:cNvPr id="7" name="Imagen 6">
            <a:extLst>
              <a:ext uri="{FF2B5EF4-FFF2-40B4-BE49-F238E27FC236}">
                <a16:creationId xmlns:a16="http://schemas.microsoft.com/office/drawing/2014/main" id="{24CEF809-CCCD-9F04-C350-957E1BED9405}"/>
              </a:ext>
            </a:extLst>
          </p:cNvPr>
          <p:cNvPicPr>
            <a:picLocks noChangeAspect="1"/>
          </p:cNvPicPr>
          <p:nvPr/>
        </p:nvPicPr>
        <p:blipFill>
          <a:blip r:embed="rId2"/>
          <a:stretch>
            <a:fillRect/>
          </a:stretch>
        </p:blipFill>
        <p:spPr>
          <a:xfrm>
            <a:off x="654134" y="2326387"/>
            <a:ext cx="3713809" cy="2519843"/>
          </a:xfrm>
          <a:prstGeom prst="rect">
            <a:avLst/>
          </a:prstGeom>
        </p:spPr>
      </p:pic>
      <p:pic>
        <p:nvPicPr>
          <p:cNvPr id="9" name="Imagen 8">
            <a:extLst>
              <a:ext uri="{FF2B5EF4-FFF2-40B4-BE49-F238E27FC236}">
                <a16:creationId xmlns:a16="http://schemas.microsoft.com/office/drawing/2014/main" id="{DED6AEFD-AD84-1181-1770-E72FDDA10140}"/>
              </a:ext>
            </a:extLst>
          </p:cNvPr>
          <p:cNvPicPr>
            <a:picLocks noChangeAspect="1"/>
          </p:cNvPicPr>
          <p:nvPr/>
        </p:nvPicPr>
        <p:blipFill>
          <a:blip r:embed="rId3"/>
          <a:stretch>
            <a:fillRect/>
          </a:stretch>
        </p:blipFill>
        <p:spPr>
          <a:xfrm>
            <a:off x="4776058" y="2314588"/>
            <a:ext cx="3764466" cy="2535327"/>
          </a:xfrm>
          <a:prstGeom prst="rect">
            <a:avLst/>
          </a:prstGeom>
        </p:spPr>
      </p:pic>
    </p:spTree>
    <p:extLst>
      <p:ext uri="{BB962C8B-B14F-4D97-AF65-F5344CB8AC3E}">
        <p14:creationId xmlns:p14="http://schemas.microsoft.com/office/powerpoint/2010/main" val="3892041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F4F67-45B5-C5DB-CBE0-4C5B5B0FD077}"/>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9D681C9C-8606-3EFF-1187-10998125BBC7}"/>
              </a:ext>
            </a:extLst>
          </p:cNvPr>
          <p:cNvSpPr>
            <a:spLocks noGrp="1"/>
          </p:cNvSpPr>
          <p:nvPr>
            <p:ph idx="18"/>
          </p:nvPr>
        </p:nvSpPr>
        <p:spPr>
          <a:xfrm>
            <a:off x="334024" y="293585"/>
            <a:ext cx="8475952" cy="350652"/>
          </a:xfrm>
        </p:spPr>
        <p:txBody>
          <a:bodyPr/>
          <a:lstStyle/>
          <a:p>
            <a:r>
              <a:rPr lang="es-ES" dirty="0"/>
              <a:t>Contexto socio-económico</a:t>
            </a:r>
          </a:p>
        </p:txBody>
      </p:sp>
      <p:sp>
        <p:nvSpPr>
          <p:cNvPr id="3" name="Marcador de contenido 2">
            <a:extLst>
              <a:ext uri="{FF2B5EF4-FFF2-40B4-BE49-F238E27FC236}">
                <a16:creationId xmlns:a16="http://schemas.microsoft.com/office/drawing/2014/main" id="{52D12210-4883-B78D-EB20-114D7BD6D122}"/>
              </a:ext>
            </a:extLst>
          </p:cNvPr>
          <p:cNvSpPr>
            <a:spLocks noGrp="1"/>
          </p:cNvSpPr>
          <p:nvPr>
            <p:ph idx="19"/>
          </p:nvPr>
        </p:nvSpPr>
        <p:spPr>
          <a:xfrm>
            <a:off x="372841" y="595746"/>
            <a:ext cx="8398318" cy="4077168"/>
          </a:xfrm>
        </p:spPr>
        <p:txBody>
          <a:bodyPr/>
          <a:lstStyle/>
          <a:p>
            <a:pPr>
              <a:spcAft>
                <a:spcPts val="600"/>
              </a:spcAft>
            </a:pPr>
            <a:r>
              <a:rPr lang="es-ES" sz="1100" b="1" dirty="0">
                <a:solidFill>
                  <a:schemeClr val="accent1"/>
                </a:solidFill>
              </a:rPr>
              <a:t>Impacto del escenario geopolítico y nacional en los precios </a:t>
            </a:r>
          </a:p>
          <a:p>
            <a:pPr marL="171450" indent="-171450">
              <a:lnSpc>
                <a:spcPct val="100000"/>
              </a:lnSpc>
              <a:spcAft>
                <a:spcPts val="600"/>
              </a:spcAft>
              <a:buFont typeface="Arial" panose="020B0604020202020204" pitchFamily="34" charset="0"/>
              <a:buChar char="•"/>
            </a:pPr>
            <a:r>
              <a:rPr lang="es-ES" sz="1000" dirty="0"/>
              <a:t>Según el  último informe de Funcas, de cara a los próximos meses, se prevé que la inflación subyacente se desacelere levemente hasta alcanzar tasas algo superiores al 2% a finales de año, antes de repuntar moderadamente a comienzos de 2026</a:t>
            </a:r>
          </a:p>
        </p:txBody>
      </p:sp>
      <p:pic>
        <p:nvPicPr>
          <p:cNvPr id="5" name="Imagen 4">
            <a:extLst>
              <a:ext uri="{FF2B5EF4-FFF2-40B4-BE49-F238E27FC236}">
                <a16:creationId xmlns:a16="http://schemas.microsoft.com/office/drawing/2014/main" id="{E57D3A62-5271-3E5B-D038-391847CC396A}"/>
              </a:ext>
            </a:extLst>
          </p:cNvPr>
          <p:cNvPicPr>
            <a:picLocks noChangeAspect="1"/>
          </p:cNvPicPr>
          <p:nvPr/>
        </p:nvPicPr>
        <p:blipFill>
          <a:blip r:embed="rId2"/>
          <a:stretch>
            <a:fillRect/>
          </a:stretch>
        </p:blipFill>
        <p:spPr>
          <a:xfrm>
            <a:off x="2708275" y="1651837"/>
            <a:ext cx="3640951" cy="2895917"/>
          </a:xfrm>
          <a:prstGeom prst="rect">
            <a:avLst/>
          </a:prstGeom>
        </p:spPr>
      </p:pic>
    </p:spTree>
    <p:extLst>
      <p:ext uri="{BB962C8B-B14F-4D97-AF65-F5344CB8AC3E}">
        <p14:creationId xmlns:p14="http://schemas.microsoft.com/office/powerpoint/2010/main" val="2077218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79EBC-B01E-4BE0-3B53-30B3003C491F}"/>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81D76D08-8CBF-F9A7-AE89-C65861B03EAF}"/>
              </a:ext>
            </a:extLst>
          </p:cNvPr>
          <p:cNvSpPr>
            <a:spLocks noGrp="1"/>
          </p:cNvSpPr>
          <p:nvPr>
            <p:ph idx="18"/>
          </p:nvPr>
        </p:nvSpPr>
        <p:spPr>
          <a:xfrm>
            <a:off x="334024" y="293585"/>
            <a:ext cx="8475952" cy="350652"/>
          </a:xfrm>
        </p:spPr>
        <p:txBody>
          <a:bodyPr/>
          <a:lstStyle/>
          <a:p>
            <a:r>
              <a:rPr lang="es-ES" dirty="0"/>
              <a:t>Contexto socio-económico</a:t>
            </a:r>
          </a:p>
        </p:txBody>
      </p:sp>
      <p:sp>
        <p:nvSpPr>
          <p:cNvPr id="3" name="Marcador de contenido 2">
            <a:extLst>
              <a:ext uri="{FF2B5EF4-FFF2-40B4-BE49-F238E27FC236}">
                <a16:creationId xmlns:a16="http://schemas.microsoft.com/office/drawing/2014/main" id="{3A94DCF0-0ACE-EEAA-104A-5EF72308A8BC}"/>
              </a:ext>
            </a:extLst>
          </p:cNvPr>
          <p:cNvSpPr>
            <a:spLocks noGrp="1"/>
          </p:cNvSpPr>
          <p:nvPr>
            <p:ph idx="19"/>
          </p:nvPr>
        </p:nvSpPr>
        <p:spPr>
          <a:xfrm>
            <a:off x="372841" y="595746"/>
            <a:ext cx="8398318" cy="4077168"/>
          </a:xfrm>
        </p:spPr>
        <p:txBody>
          <a:bodyPr/>
          <a:lstStyle/>
          <a:p>
            <a:r>
              <a:rPr lang="es-ES" sz="1100" b="1" dirty="0">
                <a:solidFill>
                  <a:schemeClr val="accent1"/>
                </a:solidFill>
              </a:rPr>
              <a:t>Empleo</a:t>
            </a:r>
          </a:p>
          <a:p>
            <a:pPr marL="171450" indent="-171450">
              <a:lnSpc>
                <a:spcPct val="100000"/>
              </a:lnSpc>
              <a:spcAft>
                <a:spcPts val="600"/>
              </a:spcAft>
              <a:buFont typeface="Arial" panose="020B0604020202020204" pitchFamily="34" charset="0"/>
              <a:buChar char="•"/>
            </a:pPr>
            <a:r>
              <a:rPr lang="es-ES" sz="1000" dirty="0"/>
              <a:t>En el tercer trimestre de 2025, España alcanzó otro máximo de trabajadores tras sumar 118.400 empleos, hasta los 22,4 millones. Es la mejor cifra en un tercer trimestre desde 2007, antes de la Gran Recesión, pero el empeoramiento respecto a la última Encuesta de Población Activa (EPA) eleva la tasa de paro al 10,45%, un ligero aumento respecto al 10,29% del trimestre anterior.</a:t>
            </a:r>
          </a:p>
          <a:p>
            <a:pPr marL="171450" indent="-171450">
              <a:lnSpc>
                <a:spcPct val="100000"/>
              </a:lnSpc>
              <a:spcAft>
                <a:spcPts val="600"/>
              </a:spcAft>
              <a:buFont typeface="Arial" panose="020B0604020202020204" pitchFamily="34" charset="0"/>
              <a:buChar char="•"/>
            </a:pPr>
            <a:r>
              <a:rPr lang="es-ES" sz="1000" dirty="0"/>
              <a:t>El número de desempleados quedó en 2,61 millones, según los datos publicados por el INE. </a:t>
            </a:r>
          </a:p>
          <a:p>
            <a:pPr marL="171450" indent="-171450">
              <a:lnSpc>
                <a:spcPct val="100000"/>
              </a:lnSpc>
              <a:spcAft>
                <a:spcPts val="600"/>
              </a:spcAft>
              <a:buFont typeface="Arial" panose="020B0604020202020204" pitchFamily="34" charset="0"/>
              <a:buChar char="•"/>
            </a:pPr>
            <a:r>
              <a:rPr lang="es-ES" sz="1000" dirty="0"/>
              <a:t>Por su parte, el número total de trabajadores extranjeros afiliados a la Seguridad Social se situó en 3.100.999, cerca de 5.000 ocupados más con respecto al registro anterior y, de nuevo, la cifra más alta de la serie histórica, tras sumar más de 200.000 ocupados en los últimos doce meses (206.837), lo que supone un +7,15% de variación interanual.</a:t>
            </a:r>
          </a:p>
        </p:txBody>
      </p:sp>
      <p:pic>
        <p:nvPicPr>
          <p:cNvPr id="7" name="Imagen 6">
            <a:extLst>
              <a:ext uri="{FF2B5EF4-FFF2-40B4-BE49-F238E27FC236}">
                <a16:creationId xmlns:a16="http://schemas.microsoft.com/office/drawing/2014/main" id="{2C6A94F2-F5D2-C3EF-B63E-04217A5D1225}"/>
              </a:ext>
            </a:extLst>
          </p:cNvPr>
          <p:cNvPicPr>
            <a:picLocks noChangeAspect="1"/>
          </p:cNvPicPr>
          <p:nvPr/>
        </p:nvPicPr>
        <p:blipFill>
          <a:blip r:embed="rId2"/>
          <a:stretch>
            <a:fillRect/>
          </a:stretch>
        </p:blipFill>
        <p:spPr>
          <a:xfrm>
            <a:off x="5038725" y="2429060"/>
            <a:ext cx="3962400" cy="2100117"/>
          </a:xfrm>
          <a:prstGeom prst="rect">
            <a:avLst/>
          </a:prstGeom>
        </p:spPr>
      </p:pic>
      <p:pic>
        <p:nvPicPr>
          <p:cNvPr id="9" name="Imagen 8">
            <a:extLst>
              <a:ext uri="{FF2B5EF4-FFF2-40B4-BE49-F238E27FC236}">
                <a16:creationId xmlns:a16="http://schemas.microsoft.com/office/drawing/2014/main" id="{0C25E1FF-BA43-E5CE-635F-E5BB2A1C1E08}"/>
              </a:ext>
            </a:extLst>
          </p:cNvPr>
          <p:cNvPicPr>
            <a:picLocks noChangeAspect="1"/>
          </p:cNvPicPr>
          <p:nvPr/>
        </p:nvPicPr>
        <p:blipFill>
          <a:blip r:embed="rId3"/>
          <a:stretch>
            <a:fillRect/>
          </a:stretch>
        </p:blipFill>
        <p:spPr>
          <a:xfrm>
            <a:off x="334024" y="2571750"/>
            <a:ext cx="4507102" cy="1957427"/>
          </a:xfrm>
          <a:prstGeom prst="rect">
            <a:avLst/>
          </a:prstGeom>
        </p:spPr>
      </p:pic>
    </p:spTree>
    <p:extLst>
      <p:ext uri="{BB962C8B-B14F-4D97-AF65-F5344CB8AC3E}">
        <p14:creationId xmlns:p14="http://schemas.microsoft.com/office/powerpoint/2010/main" val="2689970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117A4-E39A-3CF6-1D9C-9305C0DDD3A5}"/>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0879DB99-727C-CED0-798A-99E020E7E303}"/>
              </a:ext>
            </a:extLst>
          </p:cNvPr>
          <p:cNvSpPr>
            <a:spLocks noGrp="1"/>
          </p:cNvSpPr>
          <p:nvPr>
            <p:ph idx="18"/>
          </p:nvPr>
        </p:nvSpPr>
        <p:spPr>
          <a:xfrm>
            <a:off x="334024" y="293585"/>
            <a:ext cx="8475952" cy="350652"/>
          </a:xfrm>
        </p:spPr>
        <p:txBody>
          <a:bodyPr/>
          <a:lstStyle/>
          <a:p>
            <a:r>
              <a:rPr lang="es-ES" dirty="0"/>
              <a:t>Contexto socio-económico</a:t>
            </a:r>
          </a:p>
        </p:txBody>
      </p:sp>
      <p:sp>
        <p:nvSpPr>
          <p:cNvPr id="3" name="Marcador de contenido 2">
            <a:extLst>
              <a:ext uri="{FF2B5EF4-FFF2-40B4-BE49-F238E27FC236}">
                <a16:creationId xmlns:a16="http://schemas.microsoft.com/office/drawing/2014/main" id="{D830B9C7-6F69-94AC-87E7-65FF33E3CE6E}"/>
              </a:ext>
            </a:extLst>
          </p:cNvPr>
          <p:cNvSpPr>
            <a:spLocks noGrp="1"/>
          </p:cNvSpPr>
          <p:nvPr>
            <p:ph idx="19"/>
          </p:nvPr>
        </p:nvSpPr>
        <p:spPr>
          <a:xfrm>
            <a:off x="372841" y="595746"/>
            <a:ext cx="8398318" cy="4077168"/>
          </a:xfrm>
        </p:spPr>
        <p:txBody>
          <a:bodyPr/>
          <a:lstStyle/>
          <a:p>
            <a:pPr>
              <a:spcAft>
                <a:spcPts val="600"/>
              </a:spcAft>
            </a:pPr>
            <a:r>
              <a:rPr lang="es-ES" sz="1100" b="1" dirty="0">
                <a:solidFill>
                  <a:schemeClr val="accent1"/>
                </a:solidFill>
              </a:rPr>
              <a:t>Empleo</a:t>
            </a:r>
          </a:p>
          <a:p>
            <a:pPr marL="171450" indent="-171450" algn="just">
              <a:lnSpc>
                <a:spcPct val="100000"/>
              </a:lnSpc>
              <a:spcAft>
                <a:spcPts val="600"/>
              </a:spcAft>
              <a:buFont typeface="Arial" panose="020B0604020202020204" pitchFamily="34" charset="0"/>
              <a:buChar char="•"/>
            </a:pPr>
            <a:r>
              <a:rPr lang="es-ES" sz="1000" dirty="0"/>
              <a:t>La tasa de desempleo española (10,4%) sigue siendo la más alta de toda la OCDE, lo que demuestra que uno de los problemas estructurales de la economía española es la falta de flexibilidad del mercado laboral.</a:t>
            </a:r>
          </a:p>
          <a:p>
            <a:pPr marL="171450" indent="-171450" algn="just">
              <a:lnSpc>
                <a:spcPct val="100000"/>
              </a:lnSpc>
              <a:spcAft>
                <a:spcPts val="600"/>
              </a:spcAft>
              <a:buFont typeface="Arial" panose="020B0604020202020204" pitchFamily="34" charset="0"/>
              <a:buChar char="•"/>
            </a:pPr>
            <a:r>
              <a:rPr lang="es-ES" sz="1000" dirty="0"/>
              <a:t>Asimismo, según Eurostat, de los 2,6 millones de personas sin empleo registradas en España en el mes de septiembre, 467.000 eran menores de 25 años. Así, la tasa de España en paro juvenil es la mayor de la UE: un 25%. </a:t>
            </a:r>
          </a:p>
          <a:p>
            <a:pPr marL="171450" indent="-171450" algn="just">
              <a:lnSpc>
                <a:spcPct val="100000"/>
              </a:lnSpc>
              <a:spcAft>
                <a:spcPts val="600"/>
              </a:spcAft>
              <a:buFont typeface="Arial" panose="020B0604020202020204" pitchFamily="34" charset="0"/>
              <a:buChar char="•"/>
            </a:pPr>
            <a:r>
              <a:rPr lang="es-ES" sz="1000" dirty="0"/>
              <a:t>Esto implica que la tasa está prácticamente 10 puntos por encima de la Unión Europea, que se encuentra en el 14,8%, mientras que la de la Eurozona se sitúa en 14,4%.</a:t>
            </a:r>
            <a:endParaRPr lang="es-ES" dirty="0"/>
          </a:p>
        </p:txBody>
      </p:sp>
      <p:pic>
        <p:nvPicPr>
          <p:cNvPr id="5" name="Imagen 4">
            <a:extLst>
              <a:ext uri="{FF2B5EF4-FFF2-40B4-BE49-F238E27FC236}">
                <a16:creationId xmlns:a16="http://schemas.microsoft.com/office/drawing/2014/main" id="{1987BE85-3AB7-F066-BA69-C59BCA23BABA}"/>
              </a:ext>
            </a:extLst>
          </p:cNvPr>
          <p:cNvPicPr>
            <a:picLocks noChangeAspect="1"/>
          </p:cNvPicPr>
          <p:nvPr/>
        </p:nvPicPr>
        <p:blipFill>
          <a:blip r:embed="rId2"/>
          <a:stretch>
            <a:fillRect/>
          </a:stretch>
        </p:blipFill>
        <p:spPr>
          <a:xfrm>
            <a:off x="1504562" y="2206776"/>
            <a:ext cx="6134875" cy="2768299"/>
          </a:xfrm>
          <a:prstGeom prst="rect">
            <a:avLst/>
          </a:prstGeom>
        </p:spPr>
      </p:pic>
    </p:spTree>
    <p:extLst>
      <p:ext uri="{BB962C8B-B14F-4D97-AF65-F5344CB8AC3E}">
        <p14:creationId xmlns:p14="http://schemas.microsoft.com/office/powerpoint/2010/main" val="1222981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7DD75-5765-239F-C66C-FBC5240BC690}"/>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D1C35981-A0FA-235C-9652-E815EA1B52DE}"/>
              </a:ext>
            </a:extLst>
          </p:cNvPr>
          <p:cNvSpPr>
            <a:spLocks noGrp="1"/>
          </p:cNvSpPr>
          <p:nvPr>
            <p:ph idx="18"/>
          </p:nvPr>
        </p:nvSpPr>
        <p:spPr>
          <a:xfrm>
            <a:off x="334024" y="293585"/>
            <a:ext cx="8475952" cy="350652"/>
          </a:xfrm>
        </p:spPr>
        <p:txBody>
          <a:bodyPr/>
          <a:lstStyle/>
          <a:p>
            <a:r>
              <a:rPr lang="es-ES" dirty="0"/>
              <a:t>Contexto socio-económico</a:t>
            </a:r>
          </a:p>
        </p:txBody>
      </p:sp>
      <p:sp>
        <p:nvSpPr>
          <p:cNvPr id="3" name="Marcador de contenido 2">
            <a:extLst>
              <a:ext uri="{FF2B5EF4-FFF2-40B4-BE49-F238E27FC236}">
                <a16:creationId xmlns:a16="http://schemas.microsoft.com/office/drawing/2014/main" id="{B7FCBAEE-A843-AA53-3A33-0278858774B5}"/>
              </a:ext>
            </a:extLst>
          </p:cNvPr>
          <p:cNvSpPr>
            <a:spLocks noGrp="1"/>
          </p:cNvSpPr>
          <p:nvPr>
            <p:ph idx="19"/>
          </p:nvPr>
        </p:nvSpPr>
        <p:spPr>
          <a:xfrm>
            <a:off x="372841" y="595746"/>
            <a:ext cx="8398318" cy="4077168"/>
          </a:xfrm>
        </p:spPr>
        <p:txBody>
          <a:bodyPr/>
          <a:lstStyle/>
          <a:p>
            <a:pPr>
              <a:spcAft>
                <a:spcPts val="600"/>
              </a:spcAft>
            </a:pPr>
            <a:r>
              <a:rPr lang="es-ES" sz="1100" b="1" dirty="0">
                <a:solidFill>
                  <a:schemeClr val="accent1"/>
                </a:solidFill>
              </a:rPr>
              <a:t>Productividad laboral</a:t>
            </a:r>
          </a:p>
          <a:p>
            <a:pPr marL="171450" indent="-171450">
              <a:lnSpc>
                <a:spcPct val="100000"/>
              </a:lnSpc>
              <a:spcAft>
                <a:spcPts val="600"/>
              </a:spcAft>
              <a:buFont typeface="Arial" panose="020B0604020202020204" pitchFamily="34" charset="0"/>
              <a:buChar char="•"/>
            </a:pPr>
            <a:r>
              <a:rPr lang="es-ES" sz="1000" dirty="0"/>
              <a:t>El crecimiento de la productividad laboral, medido en términos del producto interior bruto (PIB) real por unidad de trabajo, ha sido particularmente débil en las últimas tres décadas en España. Durante el período 2011-21, creció un promedio del 0,5% anual, una de las tasas más bajas entre los países de la OCDE y menos de la mitad del promedio de la OCDE.</a:t>
            </a:r>
          </a:p>
          <a:p>
            <a:pPr marL="171450" indent="-171450">
              <a:lnSpc>
                <a:spcPct val="100000"/>
              </a:lnSpc>
              <a:spcAft>
                <a:spcPts val="600"/>
              </a:spcAft>
              <a:buFont typeface="Arial" panose="020B0604020202020204" pitchFamily="34" charset="0"/>
              <a:buChar char="•"/>
            </a:pPr>
            <a:r>
              <a:rPr lang="es-ES" sz="1000" dirty="0"/>
              <a:t>El crecimiento de la productividad en España cayó del 2,5% en la década de 1980 a menos del 1% en las décadas de 1990 y 2000, y al 0,5% en la década de 2010. Para la OCDE en su conjunto, la desaceleración fue menos fuerte.</a:t>
            </a:r>
          </a:p>
          <a:p>
            <a:pPr marL="171450" indent="-171450">
              <a:lnSpc>
                <a:spcPct val="100000"/>
              </a:lnSpc>
              <a:spcAft>
                <a:spcPts val="600"/>
              </a:spcAft>
              <a:buFont typeface="Arial" panose="020B0604020202020204" pitchFamily="34" charset="0"/>
              <a:buChar char="•"/>
            </a:pPr>
            <a:r>
              <a:rPr lang="es-ES" sz="1000" dirty="0"/>
              <a:t>Como resultado, el desempeño de la productividad laboral de España se ha deteriorado considerablemente en las últimas décadas, tanto en términos absolutos como en relación con otros países de la OCDE, pasando de estar por encima de la media en 1991 a situarse por debajo de la misma en 2021.</a:t>
            </a:r>
          </a:p>
          <a:p>
            <a:pPr>
              <a:lnSpc>
                <a:spcPct val="100000"/>
              </a:lnSpc>
            </a:pPr>
            <a:endParaRPr lang="es-ES" sz="1050" dirty="0"/>
          </a:p>
          <a:p>
            <a:endParaRPr lang="es-ES" dirty="0"/>
          </a:p>
        </p:txBody>
      </p:sp>
      <p:pic>
        <p:nvPicPr>
          <p:cNvPr id="4" name="Imagen 8">
            <a:extLst>
              <a:ext uri="{FF2B5EF4-FFF2-40B4-BE49-F238E27FC236}">
                <a16:creationId xmlns:a16="http://schemas.microsoft.com/office/drawing/2014/main" id="{C7E34987-F520-6E8D-F6CD-32C22A6231D0}"/>
              </a:ext>
            </a:extLst>
          </p:cNvPr>
          <p:cNvPicPr>
            <a:picLocks noChangeAspect="1"/>
          </p:cNvPicPr>
          <p:nvPr/>
        </p:nvPicPr>
        <p:blipFill>
          <a:blip r:embed="rId2"/>
          <a:stretch>
            <a:fillRect/>
          </a:stretch>
        </p:blipFill>
        <p:spPr>
          <a:xfrm>
            <a:off x="535015" y="2588041"/>
            <a:ext cx="3752567" cy="1959713"/>
          </a:xfrm>
          <a:prstGeom prst="rect">
            <a:avLst/>
          </a:prstGeom>
        </p:spPr>
      </p:pic>
      <p:pic>
        <p:nvPicPr>
          <p:cNvPr id="5" name="Imagen 12">
            <a:extLst>
              <a:ext uri="{FF2B5EF4-FFF2-40B4-BE49-F238E27FC236}">
                <a16:creationId xmlns:a16="http://schemas.microsoft.com/office/drawing/2014/main" id="{4934C56C-352A-553C-53E0-28D7922AE15C}"/>
              </a:ext>
            </a:extLst>
          </p:cNvPr>
          <p:cNvPicPr>
            <a:picLocks noChangeAspect="1"/>
          </p:cNvPicPr>
          <p:nvPr/>
        </p:nvPicPr>
        <p:blipFill>
          <a:blip r:embed="rId3"/>
          <a:stretch>
            <a:fillRect/>
          </a:stretch>
        </p:blipFill>
        <p:spPr>
          <a:xfrm>
            <a:off x="4337477" y="2571750"/>
            <a:ext cx="4472499" cy="1959713"/>
          </a:xfrm>
          <a:prstGeom prst="rect">
            <a:avLst/>
          </a:prstGeom>
        </p:spPr>
      </p:pic>
    </p:spTree>
    <p:extLst>
      <p:ext uri="{BB962C8B-B14F-4D97-AF65-F5344CB8AC3E}">
        <p14:creationId xmlns:p14="http://schemas.microsoft.com/office/powerpoint/2010/main" val="2425160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37575-D538-E28A-A797-51974261E89C}"/>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DA74BEA9-C906-5D6D-C9C1-11177DAE1D43}"/>
              </a:ext>
            </a:extLst>
          </p:cNvPr>
          <p:cNvSpPr>
            <a:spLocks noGrp="1"/>
          </p:cNvSpPr>
          <p:nvPr>
            <p:ph idx="18"/>
          </p:nvPr>
        </p:nvSpPr>
        <p:spPr>
          <a:xfrm>
            <a:off x="334024" y="293585"/>
            <a:ext cx="8475952" cy="350652"/>
          </a:xfrm>
        </p:spPr>
        <p:txBody>
          <a:bodyPr/>
          <a:lstStyle/>
          <a:p>
            <a:r>
              <a:rPr lang="es-ES" dirty="0"/>
              <a:t>Contexto socio-económico</a:t>
            </a:r>
          </a:p>
        </p:txBody>
      </p:sp>
      <p:sp>
        <p:nvSpPr>
          <p:cNvPr id="3" name="Marcador de contenido 2">
            <a:extLst>
              <a:ext uri="{FF2B5EF4-FFF2-40B4-BE49-F238E27FC236}">
                <a16:creationId xmlns:a16="http://schemas.microsoft.com/office/drawing/2014/main" id="{58052214-2F22-0657-AF58-49F379F30A80}"/>
              </a:ext>
            </a:extLst>
          </p:cNvPr>
          <p:cNvSpPr>
            <a:spLocks noGrp="1"/>
          </p:cNvSpPr>
          <p:nvPr>
            <p:ph idx="19"/>
          </p:nvPr>
        </p:nvSpPr>
        <p:spPr>
          <a:xfrm>
            <a:off x="372841" y="595746"/>
            <a:ext cx="8398318" cy="4077168"/>
          </a:xfrm>
        </p:spPr>
        <p:txBody>
          <a:bodyPr/>
          <a:lstStyle/>
          <a:p>
            <a:pPr>
              <a:spcAft>
                <a:spcPts val="600"/>
              </a:spcAft>
            </a:pPr>
            <a:r>
              <a:rPr lang="es-ES" sz="1100" b="1" dirty="0">
                <a:solidFill>
                  <a:schemeClr val="accent1"/>
                </a:solidFill>
              </a:rPr>
              <a:t>Competitividad</a:t>
            </a:r>
          </a:p>
          <a:p>
            <a:pPr marL="171450" indent="-171450">
              <a:lnSpc>
                <a:spcPct val="100000"/>
              </a:lnSpc>
              <a:spcAft>
                <a:spcPts val="600"/>
              </a:spcAft>
              <a:buFont typeface="Arial" panose="020B0604020202020204" pitchFamily="34" charset="0"/>
              <a:buChar char="•"/>
            </a:pPr>
            <a:r>
              <a:rPr lang="es-ES" sz="1000" dirty="0"/>
              <a:t>España subió un puesto en el índice de competitividad que cada año elabora la escuela de negocios suiza IMD,  pasando del 40º en 2024 al 39º en 2025, pero sigue en discretas posiciones en la mitad de la tabla de 69 economías. Por encima de España se sitúan otras economías europeas como Alemania (19ª), Reino Unido (29ª), Francia (32ª) o la vecina Portugal (36º), mientras que la economía española aventaja a la italiana (en el puesto 43). </a:t>
            </a:r>
          </a:p>
          <a:p>
            <a:pPr marL="171450" indent="-171450">
              <a:lnSpc>
                <a:spcPct val="100000"/>
              </a:lnSpc>
              <a:spcAft>
                <a:spcPts val="600"/>
              </a:spcAft>
              <a:buFont typeface="Arial" panose="020B0604020202020204" pitchFamily="34" charset="0"/>
              <a:buChar char="•"/>
            </a:pPr>
            <a:r>
              <a:rPr lang="es-ES" sz="1000" dirty="0"/>
              <a:t>Otro de los aspectos que frenan la competitividad de las empresas españolas son los costes laborales. Según un análisis de CEOE, los costes laborales unitarios repuntaron en el tercer trimestre, hasta alcanzar el 4% interanual, frente al 3,7% anterior.</a:t>
            </a:r>
          </a:p>
          <a:p>
            <a:pPr marL="171450" indent="-171450">
              <a:lnSpc>
                <a:spcPct val="100000"/>
              </a:lnSpc>
              <a:spcAft>
                <a:spcPts val="600"/>
              </a:spcAft>
              <a:buFont typeface="Arial" panose="020B0604020202020204" pitchFamily="34" charset="0"/>
              <a:buChar char="•"/>
            </a:pPr>
            <a:r>
              <a:rPr lang="es-ES" sz="1000" dirty="0"/>
              <a:t>De esta forma, los costes laborales unitarios acumulan ya un crecimiento de cerca del 25% desde 2019, lo que resta competitividad a la economía española.</a:t>
            </a:r>
          </a:p>
          <a:p>
            <a:pPr algn="ctr">
              <a:lnSpc>
                <a:spcPct val="100000"/>
              </a:lnSpc>
              <a:spcAft>
                <a:spcPts val="600"/>
              </a:spcAft>
            </a:pPr>
            <a:r>
              <a:rPr lang="es-ES" sz="1000" b="1" u="sng" dirty="0"/>
              <a:t>Evolución de los costes laborales en España</a:t>
            </a:r>
            <a:endParaRPr lang="es-ES" sz="1050" b="1" u="sng" dirty="0"/>
          </a:p>
          <a:p>
            <a:endParaRPr lang="es-ES" dirty="0"/>
          </a:p>
        </p:txBody>
      </p:sp>
      <p:pic>
        <p:nvPicPr>
          <p:cNvPr id="5" name="Imagen 4">
            <a:extLst>
              <a:ext uri="{FF2B5EF4-FFF2-40B4-BE49-F238E27FC236}">
                <a16:creationId xmlns:a16="http://schemas.microsoft.com/office/drawing/2014/main" id="{A67061B9-C700-5752-6852-0C14D9708562}"/>
              </a:ext>
            </a:extLst>
          </p:cNvPr>
          <p:cNvPicPr>
            <a:picLocks noChangeAspect="1"/>
          </p:cNvPicPr>
          <p:nvPr/>
        </p:nvPicPr>
        <p:blipFill>
          <a:blip r:embed="rId2"/>
          <a:stretch>
            <a:fillRect/>
          </a:stretch>
        </p:blipFill>
        <p:spPr>
          <a:xfrm>
            <a:off x="2360934" y="2886717"/>
            <a:ext cx="4422132" cy="2088358"/>
          </a:xfrm>
          <a:prstGeom prst="rect">
            <a:avLst/>
          </a:prstGeom>
        </p:spPr>
      </p:pic>
    </p:spTree>
    <p:extLst>
      <p:ext uri="{BB962C8B-B14F-4D97-AF65-F5344CB8AC3E}">
        <p14:creationId xmlns:p14="http://schemas.microsoft.com/office/powerpoint/2010/main" val="3189464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0E4E9-C18A-FB96-D7D7-DD4254B89BEB}"/>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9CC3D773-EFA7-4A43-4532-3FCC09533BB8}"/>
              </a:ext>
            </a:extLst>
          </p:cNvPr>
          <p:cNvSpPr>
            <a:spLocks noGrp="1"/>
          </p:cNvSpPr>
          <p:nvPr>
            <p:ph idx="18"/>
          </p:nvPr>
        </p:nvSpPr>
        <p:spPr>
          <a:xfrm>
            <a:off x="334024" y="293585"/>
            <a:ext cx="8475952" cy="350652"/>
          </a:xfrm>
        </p:spPr>
        <p:txBody>
          <a:bodyPr/>
          <a:lstStyle/>
          <a:p>
            <a:r>
              <a:rPr lang="es-ES" dirty="0"/>
              <a:t>Contexto socio-económico</a:t>
            </a:r>
          </a:p>
        </p:txBody>
      </p:sp>
      <p:sp>
        <p:nvSpPr>
          <p:cNvPr id="3" name="Marcador de contenido 2">
            <a:extLst>
              <a:ext uri="{FF2B5EF4-FFF2-40B4-BE49-F238E27FC236}">
                <a16:creationId xmlns:a16="http://schemas.microsoft.com/office/drawing/2014/main" id="{3CBA2A2A-DAEE-CE77-20D4-5E7EDAEA6CE2}"/>
              </a:ext>
            </a:extLst>
          </p:cNvPr>
          <p:cNvSpPr>
            <a:spLocks noGrp="1"/>
          </p:cNvSpPr>
          <p:nvPr>
            <p:ph idx="19"/>
          </p:nvPr>
        </p:nvSpPr>
        <p:spPr>
          <a:xfrm>
            <a:off x="372841" y="595746"/>
            <a:ext cx="8398318" cy="4077168"/>
          </a:xfrm>
        </p:spPr>
        <p:txBody>
          <a:bodyPr/>
          <a:lstStyle/>
          <a:p>
            <a:pPr>
              <a:spcAft>
                <a:spcPts val="600"/>
              </a:spcAft>
            </a:pPr>
            <a:r>
              <a:rPr lang="es-ES" sz="1100" b="1" dirty="0">
                <a:solidFill>
                  <a:schemeClr val="accent1"/>
                </a:solidFill>
              </a:rPr>
              <a:t>Confianza del consumidor y de las empresas </a:t>
            </a:r>
          </a:p>
          <a:p>
            <a:pPr marL="171450" indent="-171450" algn="just">
              <a:lnSpc>
                <a:spcPct val="100000"/>
              </a:lnSpc>
              <a:spcAft>
                <a:spcPts val="600"/>
              </a:spcAft>
              <a:buFont typeface="Arial" panose="020B0604020202020204" pitchFamily="34" charset="0"/>
              <a:buChar char="•"/>
            </a:pPr>
            <a:r>
              <a:rPr lang="es-ES" sz="1000" dirty="0"/>
              <a:t>El Índice de Confianza del Consumidor (ICC) –el indicador que refleja el sentimiento de los consumidores sobre la economía y puede influir en sus decisiones de gasto- se ha situado en los 78,7 puntos (toma valores entre 0 y 200) en octubre de 2025, lo que representa 2,8 puntos menos que el dato del mes de septiembre. En relación con el mes de octubre del año anterior, la evolución interanual del ICC es ligeramente negativa y desciende 0,9 puntos. </a:t>
            </a:r>
          </a:p>
          <a:p>
            <a:pPr marL="171450" indent="-171450" algn="just">
              <a:lnSpc>
                <a:spcPct val="100000"/>
              </a:lnSpc>
              <a:spcAft>
                <a:spcPts val="600"/>
              </a:spcAft>
              <a:buFont typeface="Arial" panose="020B0604020202020204" pitchFamily="34" charset="0"/>
              <a:buChar char="•"/>
            </a:pPr>
            <a:r>
              <a:rPr lang="es-ES" sz="1000" dirty="0"/>
              <a:t>Por su parte, el Índice de Confianza Empresarial (ICE) -que refleja el sentir y las expectativas de los empresarios sobre la situación económica actual y futura de sus negocios y de la economía en general-, alcanzó los 136,8 puntos, lo que implica un decrecimiento del 1,3% con respecto al trimestre anterior. Además, el INE el 21,5% de los establecimientos empresariales prevén un trimestre favorable y el 13,6% son pesimistas sobre la marcha de su negocio.</a:t>
            </a:r>
            <a:endParaRPr lang="es-ES" dirty="0"/>
          </a:p>
        </p:txBody>
      </p:sp>
      <p:pic>
        <p:nvPicPr>
          <p:cNvPr id="9" name="Imagen 8">
            <a:extLst>
              <a:ext uri="{FF2B5EF4-FFF2-40B4-BE49-F238E27FC236}">
                <a16:creationId xmlns:a16="http://schemas.microsoft.com/office/drawing/2014/main" id="{8534860A-C817-03E6-123C-44F9167E90A6}"/>
              </a:ext>
            </a:extLst>
          </p:cNvPr>
          <p:cNvPicPr>
            <a:picLocks noChangeAspect="1"/>
          </p:cNvPicPr>
          <p:nvPr/>
        </p:nvPicPr>
        <p:blipFill>
          <a:blip r:embed="rId3"/>
          <a:stretch>
            <a:fillRect/>
          </a:stretch>
        </p:blipFill>
        <p:spPr>
          <a:xfrm>
            <a:off x="5053365" y="2571750"/>
            <a:ext cx="3124361" cy="1854295"/>
          </a:xfrm>
          <a:prstGeom prst="rect">
            <a:avLst/>
          </a:prstGeom>
        </p:spPr>
      </p:pic>
      <p:pic>
        <p:nvPicPr>
          <p:cNvPr id="5" name="Imagen 4">
            <a:extLst>
              <a:ext uri="{FF2B5EF4-FFF2-40B4-BE49-F238E27FC236}">
                <a16:creationId xmlns:a16="http://schemas.microsoft.com/office/drawing/2014/main" id="{91041A3D-765D-3F85-E001-D253C11B3F45}"/>
              </a:ext>
            </a:extLst>
          </p:cNvPr>
          <p:cNvPicPr>
            <a:picLocks noChangeAspect="1"/>
          </p:cNvPicPr>
          <p:nvPr/>
        </p:nvPicPr>
        <p:blipFill>
          <a:blip r:embed="rId4"/>
          <a:stretch>
            <a:fillRect/>
          </a:stretch>
        </p:blipFill>
        <p:spPr>
          <a:xfrm>
            <a:off x="585930" y="2506216"/>
            <a:ext cx="4254346" cy="1985362"/>
          </a:xfrm>
          <a:prstGeom prst="rect">
            <a:avLst/>
          </a:prstGeom>
        </p:spPr>
      </p:pic>
    </p:spTree>
    <p:extLst>
      <p:ext uri="{BB962C8B-B14F-4D97-AF65-F5344CB8AC3E}">
        <p14:creationId xmlns:p14="http://schemas.microsoft.com/office/powerpoint/2010/main" val="4183744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text 1">
            <a:extLst>
              <a:ext uri="{FF2B5EF4-FFF2-40B4-BE49-F238E27FC236}">
                <a16:creationId xmlns:a16="http://schemas.microsoft.com/office/drawing/2014/main" id="{A8D6F9E4-E762-07C3-9B60-6F614DDB8097}"/>
              </a:ext>
            </a:extLst>
          </p:cNvPr>
          <p:cNvSpPr>
            <a:spLocks noGrp="1"/>
          </p:cNvSpPr>
          <p:nvPr>
            <p:ph idx="19"/>
          </p:nvPr>
        </p:nvSpPr>
        <p:spPr>
          <a:xfrm>
            <a:off x="3455894" y="2000738"/>
            <a:ext cx="5354082" cy="2757116"/>
          </a:xfrm>
        </p:spPr>
        <p:txBody>
          <a:bodyPr>
            <a:normAutofit/>
          </a:bodyPr>
          <a:lstStyle/>
          <a:p>
            <a:r>
              <a:rPr lang="es-ES" sz="2400" b="1" dirty="0"/>
              <a:t>La voz del Gran Consumo</a:t>
            </a:r>
          </a:p>
        </p:txBody>
      </p:sp>
      <p:pic>
        <p:nvPicPr>
          <p:cNvPr id="5" name="Imatge 4" descr="Imatge que conté persona, roba, Client, taula&#10;&#10;Pot ser que el contingut generat per IA no sigui correcte.">
            <a:extLst>
              <a:ext uri="{FF2B5EF4-FFF2-40B4-BE49-F238E27FC236}">
                <a16:creationId xmlns:a16="http://schemas.microsoft.com/office/drawing/2014/main" id="{AB85A658-3ACC-0614-4306-FC1192A76598}"/>
              </a:ext>
            </a:extLst>
          </p:cNvPr>
          <p:cNvPicPr>
            <a:picLocks noChangeAspect="1"/>
          </p:cNvPicPr>
          <p:nvPr/>
        </p:nvPicPr>
        <p:blipFill>
          <a:blip r:embed="rId2"/>
          <a:srcRect l="14894" t="1" r="12865" b="855"/>
          <a:stretch>
            <a:fillRect/>
          </a:stretch>
        </p:blipFill>
        <p:spPr>
          <a:xfrm>
            <a:off x="460398" y="0"/>
            <a:ext cx="2501631" cy="5143500"/>
          </a:xfrm>
          <a:prstGeom prst="rect">
            <a:avLst/>
          </a:prstGeom>
          <a:noFill/>
        </p:spPr>
      </p:pic>
    </p:spTree>
    <p:extLst>
      <p:ext uri="{BB962C8B-B14F-4D97-AF65-F5344CB8AC3E}">
        <p14:creationId xmlns:p14="http://schemas.microsoft.com/office/powerpoint/2010/main" val="991314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C920E-F5F9-7A9C-66A1-6EA84DF1CAF0}"/>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47515494-FF1A-04DC-51D2-CFB9E41CBF1D}"/>
              </a:ext>
            </a:extLst>
          </p:cNvPr>
          <p:cNvSpPr>
            <a:spLocks noGrp="1"/>
          </p:cNvSpPr>
          <p:nvPr>
            <p:ph idx="18"/>
          </p:nvPr>
        </p:nvSpPr>
        <p:spPr>
          <a:xfrm>
            <a:off x="334024" y="293585"/>
            <a:ext cx="8475952" cy="350652"/>
          </a:xfrm>
        </p:spPr>
        <p:txBody>
          <a:bodyPr/>
          <a:lstStyle/>
          <a:p>
            <a:r>
              <a:rPr lang="es-ES" dirty="0"/>
              <a:t>La voz del Gran Consumo</a:t>
            </a:r>
          </a:p>
        </p:txBody>
      </p:sp>
      <p:sp>
        <p:nvSpPr>
          <p:cNvPr id="3" name="Marcador de contenido 2">
            <a:extLst>
              <a:ext uri="{FF2B5EF4-FFF2-40B4-BE49-F238E27FC236}">
                <a16:creationId xmlns:a16="http://schemas.microsoft.com/office/drawing/2014/main" id="{2171E3C6-7D7A-C9A6-8876-6BEBB9D6CCE7}"/>
              </a:ext>
            </a:extLst>
          </p:cNvPr>
          <p:cNvSpPr>
            <a:spLocks noGrp="1"/>
          </p:cNvSpPr>
          <p:nvPr>
            <p:ph idx="19"/>
          </p:nvPr>
        </p:nvSpPr>
        <p:spPr>
          <a:xfrm>
            <a:off x="372841" y="1143000"/>
            <a:ext cx="8398318" cy="3529914"/>
          </a:xfrm>
        </p:spPr>
        <p:txBody>
          <a:bodyPr/>
          <a:lstStyle/>
          <a:p>
            <a:r>
              <a:rPr lang="es-ES" sz="1100" dirty="0"/>
              <a:t>En el contexto anteriormente descrito, la Voz del Gran Consumo recoge las opiniones de cerca de 200 altos directivos de destacadas empresas de la industria y la distribución del sector sobre aquellas tendencias y temas de actualidad que presentan mayor impacto en el  actual desempeño y futuro de sus negocios. </a:t>
            </a:r>
          </a:p>
          <a:p>
            <a:endParaRPr lang="es-ES" sz="1100" dirty="0"/>
          </a:p>
          <a:p>
            <a:r>
              <a:rPr lang="es-ES" sz="1100" dirty="0"/>
              <a:t>El informe cuenta con 4 grandes bloques:</a:t>
            </a:r>
          </a:p>
          <a:p>
            <a:endParaRPr lang="es-ES" sz="1100" dirty="0">
              <a:solidFill>
                <a:srgbClr val="0080DB"/>
              </a:solidFill>
            </a:endParaRPr>
          </a:p>
          <a:p>
            <a:pPr marL="800100" lvl="1" indent="-342900">
              <a:buFont typeface="+mj-lt"/>
              <a:buAutoNum type="arabicPeriod"/>
            </a:pPr>
            <a:r>
              <a:rPr lang="es-ES" sz="1100" b="1" dirty="0">
                <a:solidFill>
                  <a:srgbClr val="0080DB"/>
                </a:solidFill>
                <a:latin typeface="Verdana" panose="020B0604030504040204" pitchFamily="34" charset="0"/>
                <a:ea typeface="Verdana" panose="020B0604030504040204" pitchFamily="34" charset="0"/>
              </a:rPr>
              <a:t>Perspectivas económicas</a:t>
            </a:r>
          </a:p>
          <a:p>
            <a:pPr marL="800100" lvl="1" indent="-342900">
              <a:buFont typeface="+mj-lt"/>
              <a:buAutoNum type="arabicPeriod"/>
            </a:pPr>
            <a:r>
              <a:rPr lang="es-ES" sz="1100" b="1" dirty="0">
                <a:solidFill>
                  <a:srgbClr val="0080DB"/>
                </a:solidFill>
                <a:latin typeface="Verdana" panose="020B0604030504040204" pitchFamily="34" charset="0"/>
                <a:ea typeface="Verdana" panose="020B0604030504040204" pitchFamily="34" charset="0"/>
              </a:rPr>
              <a:t>Impacto del contexto geopolítico y nacional </a:t>
            </a:r>
          </a:p>
          <a:p>
            <a:pPr marL="800100" lvl="1" indent="-342900">
              <a:buFont typeface="+mj-lt"/>
              <a:buAutoNum type="arabicPeriod"/>
            </a:pPr>
            <a:r>
              <a:rPr lang="es-ES" sz="1100" b="1" dirty="0">
                <a:solidFill>
                  <a:srgbClr val="0080DB"/>
                </a:solidFill>
                <a:latin typeface="Verdana" panose="020B0604030504040204" pitchFamily="34" charset="0"/>
                <a:ea typeface="Verdana" panose="020B0604030504040204" pitchFamily="34" charset="0"/>
              </a:rPr>
              <a:t>Empleo y talento </a:t>
            </a:r>
          </a:p>
          <a:p>
            <a:pPr marL="800100" lvl="1" indent="-342900">
              <a:buFont typeface="+mj-lt"/>
              <a:buAutoNum type="arabicPeriod"/>
            </a:pPr>
            <a:r>
              <a:rPr lang="es-ES" sz="1100" b="1" dirty="0">
                <a:solidFill>
                  <a:srgbClr val="0080DB"/>
                </a:solidFill>
                <a:latin typeface="Verdana" panose="020B0604030504040204" pitchFamily="34" charset="0"/>
                <a:ea typeface="Verdana" panose="020B0604030504040204" pitchFamily="34" charset="0"/>
              </a:rPr>
              <a:t>Futuro </a:t>
            </a:r>
          </a:p>
          <a:p>
            <a:pPr lvl="1"/>
            <a:endParaRPr lang="es-ES" sz="1100" dirty="0">
              <a:latin typeface="Verdana" panose="020B0604030504040204" pitchFamily="34" charset="0"/>
              <a:ea typeface="Verdana" panose="020B0604030504040204" pitchFamily="34" charset="0"/>
            </a:endParaRPr>
          </a:p>
          <a:p>
            <a:r>
              <a:rPr lang="es-ES" sz="1100" dirty="0"/>
              <a:t>Los resultados reflejados en este informe corresponden a la encuesta realizada en el mes de diciembre</a:t>
            </a:r>
          </a:p>
          <a:p>
            <a:pPr>
              <a:lnSpc>
                <a:spcPct val="100000"/>
              </a:lnSpc>
            </a:pPr>
            <a:endParaRPr lang="es-ES" sz="1050" dirty="0"/>
          </a:p>
          <a:p>
            <a:endParaRPr lang="es-ES" dirty="0"/>
          </a:p>
        </p:txBody>
      </p:sp>
    </p:spTree>
    <p:extLst>
      <p:ext uri="{BB962C8B-B14F-4D97-AF65-F5344CB8AC3E}">
        <p14:creationId xmlns:p14="http://schemas.microsoft.com/office/powerpoint/2010/main" val="1478995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4FCE2-D67E-63CC-9ADB-8FBDF5F7F94D}"/>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F855441F-46FD-8058-7152-B9690D68CA0F}"/>
              </a:ext>
            </a:extLst>
          </p:cNvPr>
          <p:cNvSpPr>
            <a:spLocks noGrp="1"/>
          </p:cNvSpPr>
          <p:nvPr>
            <p:ph idx="18"/>
          </p:nvPr>
        </p:nvSpPr>
        <p:spPr>
          <a:xfrm>
            <a:off x="334024" y="293585"/>
            <a:ext cx="8475952" cy="350652"/>
          </a:xfrm>
        </p:spPr>
        <p:txBody>
          <a:bodyPr/>
          <a:lstStyle/>
          <a:p>
            <a:r>
              <a:rPr lang="es-ES" dirty="0"/>
              <a:t>La voz del Gran Consumo</a:t>
            </a:r>
          </a:p>
        </p:txBody>
      </p:sp>
      <p:sp>
        <p:nvSpPr>
          <p:cNvPr id="3" name="Marcador de contenido 2">
            <a:extLst>
              <a:ext uri="{FF2B5EF4-FFF2-40B4-BE49-F238E27FC236}">
                <a16:creationId xmlns:a16="http://schemas.microsoft.com/office/drawing/2014/main" id="{2AF8AB32-B3D8-A231-EBCC-313617817999}"/>
              </a:ext>
            </a:extLst>
          </p:cNvPr>
          <p:cNvSpPr>
            <a:spLocks noGrp="1"/>
          </p:cNvSpPr>
          <p:nvPr>
            <p:ph idx="19"/>
          </p:nvPr>
        </p:nvSpPr>
        <p:spPr>
          <a:xfrm>
            <a:off x="372841" y="1143000"/>
            <a:ext cx="8398318" cy="3529914"/>
          </a:xfrm>
        </p:spPr>
        <p:txBody>
          <a:bodyPr/>
          <a:lstStyle/>
          <a:p>
            <a:pPr marL="171450" indent="-171450">
              <a:buFont typeface="Arial" panose="020B0604020202020204" pitchFamily="34" charset="0"/>
              <a:buChar char="•"/>
            </a:pPr>
            <a:r>
              <a:rPr lang="es-ES" sz="1100" dirty="0"/>
              <a:t>Aunque vivimos en un entorno global de máxima incertidumbre y de inestabilidad geopolítica, el grueso de las empresas españolas se muestra  optimista en términos generales con respecto al cierre del año. De hecho, el 72% prevé cerrar con resultados superiores a los de 2024 y un 17% mantenerse en línea con el pasado ejercicio. </a:t>
            </a:r>
          </a:p>
          <a:p>
            <a:pPr marL="171450" indent="-171450">
              <a:buFont typeface="Arial" panose="020B0604020202020204" pitchFamily="34" charset="0"/>
              <a:buChar char="•"/>
            </a:pPr>
            <a:endParaRPr lang="es-ES" sz="1100" dirty="0">
              <a:highlight>
                <a:srgbClr val="FFFF00"/>
              </a:highlight>
            </a:endParaRPr>
          </a:p>
          <a:p>
            <a:pPr marL="171450" indent="-171450">
              <a:buFont typeface="Arial" panose="020B0604020202020204" pitchFamily="34" charset="0"/>
              <a:buChar char="•"/>
            </a:pPr>
            <a:r>
              <a:rPr lang="es-ES" sz="1100" dirty="0"/>
              <a:t>No obstante, las empresas no ocultan su preocupación por la ruptura de las reglas de juego internacionales en las relaciones comerciales (33%) y por la pérdida de hegemonía de Europa en el contexto global (31%).</a:t>
            </a:r>
          </a:p>
          <a:p>
            <a:pPr marL="171450" indent="-171450">
              <a:buFont typeface="Arial" panose="020B0604020202020204" pitchFamily="34" charset="0"/>
              <a:buChar char="•"/>
            </a:pPr>
            <a:endParaRPr lang="es-ES" sz="1100" dirty="0">
              <a:highlight>
                <a:srgbClr val="FFFF00"/>
              </a:highlight>
            </a:endParaRPr>
          </a:p>
          <a:p>
            <a:pPr marL="171450" indent="-171450">
              <a:buFont typeface="Arial" panose="020B0604020202020204" pitchFamily="34" charset="0"/>
              <a:buChar char="•"/>
            </a:pPr>
            <a:r>
              <a:rPr lang="es-ES" sz="1100" dirty="0"/>
              <a:t>En materia de política nacional, las empresas hacen dos peticiones principales al Gobierno: Aplazar la entrada de nuevas medidas de alto impacto en las cuentas de explotación de las empresas (43%) y la defensa de los intereses de las empresas que operan en nuestro país en el nuevo entorno global (29%).</a:t>
            </a:r>
          </a:p>
          <a:p>
            <a:pPr>
              <a:lnSpc>
                <a:spcPct val="100000"/>
              </a:lnSpc>
            </a:pPr>
            <a:endParaRPr lang="es-ES" sz="1050" dirty="0"/>
          </a:p>
          <a:p>
            <a:endParaRPr lang="es-ES" dirty="0"/>
          </a:p>
        </p:txBody>
      </p:sp>
    </p:spTree>
    <p:extLst>
      <p:ext uri="{BB962C8B-B14F-4D97-AF65-F5344CB8AC3E}">
        <p14:creationId xmlns:p14="http://schemas.microsoft.com/office/powerpoint/2010/main" val="2792012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1EC7B-728B-24C9-8235-7DA63F196C0A}"/>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E22EABEF-5824-8974-B6EE-380AAA531235}"/>
              </a:ext>
            </a:extLst>
          </p:cNvPr>
          <p:cNvSpPr>
            <a:spLocks noGrp="1"/>
          </p:cNvSpPr>
          <p:nvPr>
            <p:ph idx="18"/>
          </p:nvPr>
        </p:nvSpPr>
        <p:spPr>
          <a:xfrm>
            <a:off x="334024" y="293585"/>
            <a:ext cx="8475952" cy="350652"/>
          </a:xfrm>
        </p:spPr>
        <p:txBody>
          <a:bodyPr/>
          <a:lstStyle/>
          <a:p>
            <a:r>
              <a:rPr lang="es-ES" dirty="0"/>
              <a:t>La voz del Gran Consumo</a:t>
            </a:r>
          </a:p>
        </p:txBody>
      </p:sp>
      <p:sp>
        <p:nvSpPr>
          <p:cNvPr id="3" name="Marcador de contenido 2">
            <a:extLst>
              <a:ext uri="{FF2B5EF4-FFF2-40B4-BE49-F238E27FC236}">
                <a16:creationId xmlns:a16="http://schemas.microsoft.com/office/drawing/2014/main" id="{09EFBD67-3BE0-ECBD-89C4-7263036DDE2B}"/>
              </a:ext>
            </a:extLst>
          </p:cNvPr>
          <p:cNvSpPr>
            <a:spLocks noGrp="1"/>
          </p:cNvSpPr>
          <p:nvPr>
            <p:ph idx="19"/>
          </p:nvPr>
        </p:nvSpPr>
        <p:spPr>
          <a:xfrm>
            <a:off x="372841" y="1143000"/>
            <a:ext cx="8398318" cy="3529914"/>
          </a:xfrm>
        </p:spPr>
        <p:txBody>
          <a:bodyPr/>
          <a:lstStyle/>
          <a:p>
            <a:pPr marL="171450" indent="-171450">
              <a:buFont typeface="Arial" panose="020B0604020202020204" pitchFamily="34" charset="0"/>
              <a:buChar char="•"/>
            </a:pPr>
            <a:r>
              <a:rPr lang="es-ES" sz="1100" dirty="0"/>
              <a:t>En materia de empleo y talento, más de la mitad de las empresas (51%) considera que combatir el absentismo es su principal desafío en materia de gestión de personas. Esta cifra ha registrado un crecimiento de 14 puntos porcentuales con respecto al año anterior, lo que demuestra el elevado nivel de preocupación que genera este problema al alza. </a:t>
            </a:r>
          </a:p>
          <a:p>
            <a:pPr marL="171450" indent="-171450">
              <a:buFont typeface="Arial" panose="020B0604020202020204" pitchFamily="34" charset="0"/>
              <a:buChar char="•"/>
            </a:pPr>
            <a:endParaRPr lang="es-ES" sz="1100" dirty="0"/>
          </a:p>
          <a:p>
            <a:pPr marL="171450" indent="-171450">
              <a:buFont typeface="Arial" panose="020B0604020202020204" pitchFamily="34" charset="0"/>
              <a:buChar char="•"/>
            </a:pPr>
            <a:r>
              <a:rPr lang="es-ES" sz="1100" dirty="0"/>
              <a:t>Para afrontar el problema del absentismo, las empresas plantean tres propuestas principales: Abordar este fenómeno como un problema de ámbito nacional (58%), reforzar la intervención de los servicios de vigilancia (23%) e incrementar las medidas de flexibilidad laboral (13%).</a:t>
            </a:r>
          </a:p>
          <a:p>
            <a:pPr marL="171450" indent="-171450">
              <a:buFont typeface="Arial" panose="020B0604020202020204" pitchFamily="34" charset="0"/>
              <a:buChar char="•"/>
            </a:pPr>
            <a:endParaRPr lang="es-ES" sz="1100" dirty="0"/>
          </a:p>
          <a:p>
            <a:pPr marL="171450" indent="-171450">
              <a:buFont typeface="Arial" panose="020B0604020202020204" pitchFamily="34" charset="0"/>
              <a:buChar char="•"/>
            </a:pPr>
            <a:endParaRPr lang="es-ES" sz="1100" dirty="0"/>
          </a:p>
          <a:p>
            <a:pPr marL="171450" indent="-171450">
              <a:buFont typeface="Arial" panose="020B0604020202020204" pitchFamily="34" charset="0"/>
              <a:buChar char="•"/>
            </a:pPr>
            <a:r>
              <a:rPr lang="es-ES" sz="1100" dirty="0"/>
              <a:t>Por su parte, la captación y fidelización del talento, en un contexto en que las empresas están teniendo serias dificultades para cubrir determinadas posiciones, se sitúa, con un 25% de las menciones, por debajo del anterior desafío. </a:t>
            </a:r>
          </a:p>
          <a:p>
            <a:r>
              <a:rPr lang="es-ES" sz="1100" dirty="0">
                <a:highlight>
                  <a:srgbClr val="FFFF00"/>
                </a:highlight>
              </a:rPr>
              <a:t>  </a:t>
            </a:r>
          </a:p>
        </p:txBody>
      </p:sp>
    </p:spTree>
    <p:extLst>
      <p:ext uri="{BB962C8B-B14F-4D97-AF65-F5344CB8AC3E}">
        <p14:creationId xmlns:p14="http://schemas.microsoft.com/office/powerpoint/2010/main" val="3159254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CD696-1A1A-B607-EE8E-C63F6C9996AA}"/>
            </a:ext>
          </a:extLst>
        </p:cNvPr>
        <p:cNvGrpSpPr/>
        <p:nvPr/>
      </p:nvGrpSpPr>
      <p:grpSpPr>
        <a:xfrm>
          <a:off x="0" y="0"/>
          <a:ext cx="0" cy="0"/>
          <a:chOff x="0" y="0"/>
          <a:chExt cx="0" cy="0"/>
        </a:xfrm>
      </p:grpSpPr>
      <p:sp>
        <p:nvSpPr>
          <p:cNvPr id="2" name="Contenidor de text 1">
            <a:extLst>
              <a:ext uri="{FF2B5EF4-FFF2-40B4-BE49-F238E27FC236}">
                <a16:creationId xmlns:a16="http://schemas.microsoft.com/office/drawing/2014/main" id="{25B6021C-B365-438A-4F7A-6626F1D23ADE}"/>
              </a:ext>
            </a:extLst>
          </p:cNvPr>
          <p:cNvSpPr>
            <a:spLocks noGrp="1"/>
          </p:cNvSpPr>
          <p:nvPr>
            <p:ph idx="19"/>
          </p:nvPr>
        </p:nvSpPr>
        <p:spPr>
          <a:xfrm>
            <a:off x="3455894" y="2000738"/>
            <a:ext cx="5354082" cy="2757116"/>
          </a:xfrm>
        </p:spPr>
        <p:txBody>
          <a:bodyPr>
            <a:normAutofit/>
          </a:bodyPr>
          <a:lstStyle/>
          <a:p>
            <a:r>
              <a:rPr lang="es-ES" sz="2400" b="1" dirty="0"/>
              <a:t>Perspectivas económicas</a:t>
            </a:r>
          </a:p>
        </p:txBody>
      </p:sp>
      <p:pic>
        <p:nvPicPr>
          <p:cNvPr id="3" name="Picture 4">
            <a:extLst>
              <a:ext uri="{FF2B5EF4-FFF2-40B4-BE49-F238E27FC236}">
                <a16:creationId xmlns:a16="http://schemas.microsoft.com/office/drawing/2014/main" id="{5328A06F-3A6C-D796-719F-0082AF628993}"/>
              </a:ext>
            </a:extLst>
          </p:cNvPr>
          <p:cNvPicPr>
            <a:picLocks noChangeAspect="1"/>
          </p:cNvPicPr>
          <p:nvPr/>
        </p:nvPicPr>
        <p:blipFill>
          <a:blip r:embed="rId2"/>
          <a:srcRect t="20315" r="33244" b="22035"/>
          <a:stretch>
            <a:fillRect/>
          </a:stretch>
        </p:blipFill>
        <p:spPr>
          <a:xfrm rot="16200000">
            <a:off x="-869386" y="1324053"/>
            <a:ext cx="5149735" cy="2501632"/>
          </a:xfrm>
          <a:prstGeom prst="rect">
            <a:avLst/>
          </a:prstGeom>
        </p:spPr>
      </p:pic>
    </p:spTree>
    <p:extLst>
      <p:ext uri="{BB962C8B-B14F-4D97-AF65-F5344CB8AC3E}">
        <p14:creationId xmlns:p14="http://schemas.microsoft.com/office/powerpoint/2010/main" val="3470458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67A8C-A75D-A1C4-689D-4E5551D67354}"/>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140BD946-CD57-DBAA-6B39-1DB72A65A9D2}"/>
              </a:ext>
            </a:extLst>
          </p:cNvPr>
          <p:cNvSpPr>
            <a:spLocks noGrp="1"/>
          </p:cNvSpPr>
          <p:nvPr>
            <p:ph idx="18"/>
          </p:nvPr>
        </p:nvSpPr>
        <p:spPr>
          <a:xfrm>
            <a:off x="334024" y="293585"/>
            <a:ext cx="8475952" cy="350652"/>
          </a:xfrm>
        </p:spPr>
        <p:txBody>
          <a:bodyPr/>
          <a:lstStyle/>
          <a:p>
            <a:r>
              <a:rPr lang="es-ES" dirty="0"/>
              <a:t>Perspectivas económicas</a:t>
            </a:r>
          </a:p>
        </p:txBody>
      </p:sp>
      <p:sp>
        <p:nvSpPr>
          <p:cNvPr id="3" name="Marcador de contenido 2">
            <a:extLst>
              <a:ext uri="{FF2B5EF4-FFF2-40B4-BE49-F238E27FC236}">
                <a16:creationId xmlns:a16="http://schemas.microsoft.com/office/drawing/2014/main" id="{A7727E84-3D1C-2D5C-B41D-29440193CD33}"/>
              </a:ext>
            </a:extLst>
          </p:cNvPr>
          <p:cNvSpPr>
            <a:spLocks noGrp="1"/>
          </p:cNvSpPr>
          <p:nvPr>
            <p:ph idx="19"/>
          </p:nvPr>
        </p:nvSpPr>
        <p:spPr>
          <a:xfrm>
            <a:off x="372841" y="739471"/>
            <a:ext cx="8398318" cy="3933443"/>
          </a:xfrm>
        </p:spPr>
        <p:txBody>
          <a:bodyPr/>
          <a:lstStyle/>
          <a:p>
            <a:r>
              <a:rPr lang="es-ES" sz="1100" dirty="0"/>
              <a:t>De cara a la campaña navideña, el 48% de las empresas se muestra optimista y espera mejorar los resultados respecto al mismo periodo del año anterior, mientras que solo un 11% anticipa una campaña peor que la del año pasado. Por su parte, un 27% afirma que este periodo no tiene un impacto significativo en sus resultados.</a:t>
            </a:r>
          </a:p>
        </p:txBody>
      </p:sp>
      <p:pic>
        <p:nvPicPr>
          <p:cNvPr id="5" name="Imagen 4" descr="Gráfico, Gráfico de proyección solar&#10;&#10;El contenido generado por IA puede ser incorrecto.">
            <a:extLst>
              <a:ext uri="{FF2B5EF4-FFF2-40B4-BE49-F238E27FC236}">
                <a16:creationId xmlns:a16="http://schemas.microsoft.com/office/drawing/2014/main" id="{4D3604F2-3909-6222-FCE1-B6719152E871}"/>
              </a:ext>
            </a:extLst>
          </p:cNvPr>
          <p:cNvPicPr>
            <a:picLocks noChangeAspect="1"/>
          </p:cNvPicPr>
          <p:nvPr/>
        </p:nvPicPr>
        <p:blipFill>
          <a:blip r:embed="rId2"/>
          <a:stretch>
            <a:fillRect/>
          </a:stretch>
        </p:blipFill>
        <p:spPr>
          <a:xfrm>
            <a:off x="933764" y="1870364"/>
            <a:ext cx="7276472" cy="2802550"/>
          </a:xfrm>
          <a:prstGeom prst="rect">
            <a:avLst/>
          </a:prstGeom>
        </p:spPr>
      </p:pic>
    </p:spTree>
    <p:extLst>
      <p:ext uri="{BB962C8B-B14F-4D97-AF65-F5344CB8AC3E}">
        <p14:creationId xmlns:p14="http://schemas.microsoft.com/office/powerpoint/2010/main" val="1916695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28062-4766-E465-2019-B298F931E298}"/>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0E3955C3-6409-488E-9F4B-F9F8D376C1E9}"/>
              </a:ext>
            </a:extLst>
          </p:cNvPr>
          <p:cNvSpPr>
            <a:spLocks noGrp="1"/>
          </p:cNvSpPr>
          <p:nvPr>
            <p:ph idx="18"/>
          </p:nvPr>
        </p:nvSpPr>
        <p:spPr>
          <a:xfrm>
            <a:off x="334024" y="293585"/>
            <a:ext cx="8475952" cy="350652"/>
          </a:xfrm>
        </p:spPr>
        <p:txBody>
          <a:bodyPr/>
          <a:lstStyle/>
          <a:p>
            <a:r>
              <a:rPr lang="es-ES" dirty="0"/>
              <a:t>Perspectivas económicas</a:t>
            </a:r>
          </a:p>
        </p:txBody>
      </p:sp>
      <p:sp>
        <p:nvSpPr>
          <p:cNvPr id="3" name="Marcador de contenido 2">
            <a:extLst>
              <a:ext uri="{FF2B5EF4-FFF2-40B4-BE49-F238E27FC236}">
                <a16:creationId xmlns:a16="http://schemas.microsoft.com/office/drawing/2014/main" id="{CF037053-94D6-EEDD-9F5E-3A00FE8615E5}"/>
              </a:ext>
            </a:extLst>
          </p:cNvPr>
          <p:cNvSpPr>
            <a:spLocks noGrp="1"/>
          </p:cNvSpPr>
          <p:nvPr>
            <p:ph idx="19"/>
          </p:nvPr>
        </p:nvSpPr>
        <p:spPr>
          <a:xfrm>
            <a:off x="372841" y="739471"/>
            <a:ext cx="8398318" cy="3933443"/>
          </a:xfrm>
        </p:spPr>
        <p:txBody>
          <a:bodyPr/>
          <a:lstStyle/>
          <a:p>
            <a:r>
              <a:rPr lang="es-ES" sz="1100" dirty="0"/>
              <a:t>El 44% de las empresas prevé cerrar 2025 con un incremento superior al 5% respecto al año anterior, mientras que un 28% espera registrar un crecimiento por debajo del 5%. Por el contrario, un 17% anticipa que se mantendrá estable y solo un 11% estima que decrecerá con respecto al 2024.</a:t>
            </a:r>
          </a:p>
        </p:txBody>
      </p:sp>
      <p:pic>
        <p:nvPicPr>
          <p:cNvPr id="6" name="Imagen 5" descr="Gráfico, Gráfico de proyección solar&#10;&#10;El contenido generado por IA puede ser incorrecto.">
            <a:extLst>
              <a:ext uri="{FF2B5EF4-FFF2-40B4-BE49-F238E27FC236}">
                <a16:creationId xmlns:a16="http://schemas.microsoft.com/office/drawing/2014/main" id="{F0CF5B18-87C2-A79C-591D-C4ED8C017CEB}"/>
              </a:ext>
            </a:extLst>
          </p:cNvPr>
          <p:cNvPicPr>
            <a:picLocks noChangeAspect="1"/>
          </p:cNvPicPr>
          <p:nvPr/>
        </p:nvPicPr>
        <p:blipFill>
          <a:blip r:embed="rId2"/>
          <a:stretch>
            <a:fillRect/>
          </a:stretch>
        </p:blipFill>
        <p:spPr>
          <a:xfrm>
            <a:off x="825992" y="1607127"/>
            <a:ext cx="7492016" cy="3065787"/>
          </a:xfrm>
          <a:prstGeom prst="rect">
            <a:avLst/>
          </a:prstGeom>
        </p:spPr>
      </p:pic>
    </p:spTree>
    <p:extLst>
      <p:ext uri="{BB962C8B-B14F-4D97-AF65-F5344CB8AC3E}">
        <p14:creationId xmlns:p14="http://schemas.microsoft.com/office/powerpoint/2010/main" val="4077613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5522A-D1AA-5DF6-3457-0852E3A36F7D}"/>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49F1F42A-BCFF-9A79-7D11-D0AA0A8D00E3}"/>
              </a:ext>
            </a:extLst>
          </p:cNvPr>
          <p:cNvSpPr>
            <a:spLocks noGrp="1"/>
          </p:cNvSpPr>
          <p:nvPr>
            <p:ph idx="18"/>
          </p:nvPr>
        </p:nvSpPr>
        <p:spPr>
          <a:xfrm>
            <a:off x="334024" y="293585"/>
            <a:ext cx="8475952" cy="350652"/>
          </a:xfrm>
        </p:spPr>
        <p:txBody>
          <a:bodyPr/>
          <a:lstStyle/>
          <a:p>
            <a:r>
              <a:rPr lang="es-ES" dirty="0"/>
              <a:t>Perspectivas económicas</a:t>
            </a:r>
          </a:p>
        </p:txBody>
      </p:sp>
      <p:sp>
        <p:nvSpPr>
          <p:cNvPr id="3" name="Marcador de contenido 2">
            <a:extLst>
              <a:ext uri="{FF2B5EF4-FFF2-40B4-BE49-F238E27FC236}">
                <a16:creationId xmlns:a16="http://schemas.microsoft.com/office/drawing/2014/main" id="{AC759DEE-BC01-0566-FBBF-B17C003DC633}"/>
              </a:ext>
            </a:extLst>
          </p:cNvPr>
          <p:cNvSpPr>
            <a:spLocks noGrp="1"/>
          </p:cNvSpPr>
          <p:nvPr>
            <p:ph idx="19"/>
          </p:nvPr>
        </p:nvSpPr>
        <p:spPr>
          <a:xfrm>
            <a:off x="372841" y="739471"/>
            <a:ext cx="8398318" cy="3933443"/>
          </a:xfrm>
        </p:spPr>
        <p:txBody>
          <a:bodyPr/>
          <a:lstStyle/>
          <a:p>
            <a:r>
              <a:rPr lang="es-ES" sz="1100" dirty="0"/>
              <a:t>Con la mirada puesta en 2026, el 54% de las empresas se muestra optimista y anticipa un ejercicio de crecimiento, mientras que el 41% prevé que se mantendrá estable. Solo un 5% considera que la actividad podría decrecer, principalmente como consecuencia de la pérdida de poder adquisitivo del consumidor.</a:t>
            </a:r>
          </a:p>
        </p:txBody>
      </p:sp>
      <p:pic>
        <p:nvPicPr>
          <p:cNvPr id="6" name="Imagen 5" descr="Gráfico, Gráfico de proyección solar&#10;&#10;El contenido generado por IA puede ser incorrecto.">
            <a:extLst>
              <a:ext uri="{FF2B5EF4-FFF2-40B4-BE49-F238E27FC236}">
                <a16:creationId xmlns:a16="http://schemas.microsoft.com/office/drawing/2014/main" id="{D86545EE-F5BB-41E2-C19D-2FEB6CAC2AA1}"/>
              </a:ext>
            </a:extLst>
          </p:cNvPr>
          <p:cNvPicPr>
            <a:picLocks noChangeAspect="1"/>
          </p:cNvPicPr>
          <p:nvPr/>
        </p:nvPicPr>
        <p:blipFill>
          <a:blip r:embed="rId2"/>
          <a:stretch>
            <a:fillRect/>
          </a:stretch>
        </p:blipFill>
        <p:spPr>
          <a:xfrm>
            <a:off x="883227" y="1807641"/>
            <a:ext cx="7377545" cy="2960507"/>
          </a:xfrm>
          <a:prstGeom prst="rect">
            <a:avLst/>
          </a:prstGeom>
        </p:spPr>
      </p:pic>
    </p:spTree>
    <p:extLst>
      <p:ext uri="{BB962C8B-B14F-4D97-AF65-F5344CB8AC3E}">
        <p14:creationId xmlns:p14="http://schemas.microsoft.com/office/powerpoint/2010/main" val="938560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FECFC-B960-6FB3-35D3-2F312DE64675}"/>
            </a:ext>
          </a:extLst>
        </p:cNvPr>
        <p:cNvGrpSpPr/>
        <p:nvPr/>
      </p:nvGrpSpPr>
      <p:grpSpPr>
        <a:xfrm>
          <a:off x="0" y="0"/>
          <a:ext cx="0" cy="0"/>
          <a:chOff x="0" y="0"/>
          <a:chExt cx="0" cy="0"/>
        </a:xfrm>
      </p:grpSpPr>
      <p:sp>
        <p:nvSpPr>
          <p:cNvPr id="2" name="Contenidor de text 1">
            <a:extLst>
              <a:ext uri="{FF2B5EF4-FFF2-40B4-BE49-F238E27FC236}">
                <a16:creationId xmlns:a16="http://schemas.microsoft.com/office/drawing/2014/main" id="{6441869F-6BD9-20BE-6657-C94D06D620E8}"/>
              </a:ext>
            </a:extLst>
          </p:cNvPr>
          <p:cNvSpPr>
            <a:spLocks noGrp="1"/>
          </p:cNvSpPr>
          <p:nvPr>
            <p:ph idx="19"/>
          </p:nvPr>
        </p:nvSpPr>
        <p:spPr>
          <a:xfrm>
            <a:off x="3455894" y="2000738"/>
            <a:ext cx="5354082" cy="2757116"/>
          </a:xfrm>
        </p:spPr>
        <p:txBody>
          <a:bodyPr>
            <a:normAutofit/>
          </a:bodyPr>
          <a:lstStyle/>
          <a:p>
            <a:r>
              <a:rPr lang="es-ES" sz="2400" b="1" dirty="0"/>
              <a:t>Contexto geopolítico</a:t>
            </a:r>
          </a:p>
        </p:txBody>
      </p:sp>
      <p:pic>
        <p:nvPicPr>
          <p:cNvPr id="5" name="Imatge 4" descr="Imatge que conté paper, Producte de paper, Paper artístic, Paper de construcció&#10;&#10;Pot ser que el contingut generat per IA no sigui correcte.">
            <a:extLst>
              <a:ext uri="{FF2B5EF4-FFF2-40B4-BE49-F238E27FC236}">
                <a16:creationId xmlns:a16="http://schemas.microsoft.com/office/drawing/2014/main" id="{5EADAF3A-92C5-8C48-28A0-409EE3C205D9}"/>
              </a:ext>
            </a:extLst>
          </p:cNvPr>
          <p:cNvPicPr>
            <a:picLocks noChangeAspect="1"/>
          </p:cNvPicPr>
          <p:nvPr/>
        </p:nvPicPr>
        <p:blipFill>
          <a:blip r:embed="rId2"/>
          <a:srcRect l="24377" r="43198"/>
          <a:stretch>
            <a:fillRect/>
          </a:stretch>
        </p:blipFill>
        <p:spPr>
          <a:xfrm>
            <a:off x="446713" y="6239"/>
            <a:ext cx="2501633" cy="5143498"/>
          </a:xfrm>
          <a:prstGeom prst="rect">
            <a:avLst/>
          </a:prstGeom>
        </p:spPr>
      </p:pic>
    </p:spTree>
    <p:extLst>
      <p:ext uri="{BB962C8B-B14F-4D97-AF65-F5344CB8AC3E}">
        <p14:creationId xmlns:p14="http://schemas.microsoft.com/office/powerpoint/2010/main" val="1084502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352A3-2378-707A-DE88-C99C335AC369}"/>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EDCD14CF-8B39-4564-AACC-DEB096F83C8F}"/>
              </a:ext>
            </a:extLst>
          </p:cNvPr>
          <p:cNvSpPr>
            <a:spLocks noGrp="1"/>
          </p:cNvSpPr>
          <p:nvPr>
            <p:ph idx="18"/>
          </p:nvPr>
        </p:nvSpPr>
        <p:spPr>
          <a:xfrm>
            <a:off x="334024" y="293585"/>
            <a:ext cx="8475952" cy="350652"/>
          </a:xfrm>
        </p:spPr>
        <p:txBody>
          <a:bodyPr/>
          <a:lstStyle/>
          <a:p>
            <a:r>
              <a:rPr lang="es-ES" dirty="0"/>
              <a:t>Impacto del contexto</a:t>
            </a:r>
          </a:p>
        </p:txBody>
      </p:sp>
      <p:sp>
        <p:nvSpPr>
          <p:cNvPr id="3" name="Marcador de contenido 2">
            <a:extLst>
              <a:ext uri="{FF2B5EF4-FFF2-40B4-BE49-F238E27FC236}">
                <a16:creationId xmlns:a16="http://schemas.microsoft.com/office/drawing/2014/main" id="{92B15BAC-B240-3B75-8ED1-22BF77C9E07D}"/>
              </a:ext>
            </a:extLst>
          </p:cNvPr>
          <p:cNvSpPr>
            <a:spLocks noGrp="1"/>
          </p:cNvSpPr>
          <p:nvPr>
            <p:ph idx="19"/>
          </p:nvPr>
        </p:nvSpPr>
        <p:spPr>
          <a:xfrm>
            <a:off x="372841" y="739471"/>
            <a:ext cx="8398318" cy="3933443"/>
          </a:xfrm>
        </p:spPr>
        <p:txBody>
          <a:bodyPr/>
          <a:lstStyle/>
          <a:p>
            <a:r>
              <a:rPr lang="es-ES" sz="1100" dirty="0"/>
              <a:t>Un tercio de las empresas identifica como principal amenaza del actual escenario geopolítico la ruptura de las reglas de juego internacionales en las relaciones comerciales (33%). Además, un 31% manifiesta preocupación por la pérdida de hegemonía de Europa en el contexto global, mientras que un 27% señala como riesgo la competencia “desleal” procedente de mercados con normativas más laxas.</a:t>
            </a:r>
          </a:p>
        </p:txBody>
      </p:sp>
      <p:pic>
        <p:nvPicPr>
          <p:cNvPr id="6" name="Imagen 5" descr="Gráfico, Diagrama&#10;&#10;El contenido generado por IA puede ser incorrecto.">
            <a:extLst>
              <a:ext uri="{FF2B5EF4-FFF2-40B4-BE49-F238E27FC236}">
                <a16:creationId xmlns:a16="http://schemas.microsoft.com/office/drawing/2014/main" id="{52263F73-BAF2-3821-C99F-7F2034903F34}"/>
              </a:ext>
            </a:extLst>
          </p:cNvPr>
          <p:cNvPicPr>
            <a:picLocks noChangeAspect="1"/>
          </p:cNvPicPr>
          <p:nvPr/>
        </p:nvPicPr>
        <p:blipFill>
          <a:blip r:embed="rId2"/>
          <a:stretch>
            <a:fillRect/>
          </a:stretch>
        </p:blipFill>
        <p:spPr>
          <a:xfrm>
            <a:off x="1394809" y="2133600"/>
            <a:ext cx="6354381" cy="2539314"/>
          </a:xfrm>
          <a:prstGeom prst="rect">
            <a:avLst/>
          </a:prstGeom>
        </p:spPr>
      </p:pic>
    </p:spTree>
    <p:extLst>
      <p:ext uri="{BB962C8B-B14F-4D97-AF65-F5344CB8AC3E}">
        <p14:creationId xmlns:p14="http://schemas.microsoft.com/office/powerpoint/2010/main" val="431212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04C48-5252-379F-7B61-10B8B44A0FDF}"/>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FED79981-F794-DCDC-4A2A-31D01A5B68AE}"/>
              </a:ext>
            </a:extLst>
          </p:cNvPr>
          <p:cNvSpPr>
            <a:spLocks noGrp="1"/>
          </p:cNvSpPr>
          <p:nvPr>
            <p:ph idx="18"/>
          </p:nvPr>
        </p:nvSpPr>
        <p:spPr>
          <a:xfrm>
            <a:off x="334024" y="293585"/>
            <a:ext cx="8475952" cy="350652"/>
          </a:xfrm>
        </p:spPr>
        <p:txBody>
          <a:bodyPr/>
          <a:lstStyle/>
          <a:p>
            <a:r>
              <a:rPr lang="es-ES" dirty="0"/>
              <a:t>Impacto del contexto</a:t>
            </a:r>
          </a:p>
        </p:txBody>
      </p:sp>
      <p:sp>
        <p:nvSpPr>
          <p:cNvPr id="3" name="Marcador de contenido 2">
            <a:extLst>
              <a:ext uri="{FF2B5EF4-FFF2-40B4-BE49-F238E27FC236}">
                <a16:creationId xmlns:a16="http://schemas.microsoft.com/office/drawing/2014/main" id="{09FC03D5-E65C-A8E2-F015-2109C8280E23}"/>
              </a:ext>
            </a:extLst>
          </p:cNvPr>
          <p:cNvSpPr>
            <a:spLocks noGrp="1"/>
          </p:cNvSpPr>
          <p:nvPr>
            <p:ph idx="19"/>
          </p:nvPr>
        </p:nvSpPr>
        <p:spPr>
          <a:xfrm>
            <a:off x="372841" y="739471"/>
            <a:ext cx="8398318" cy="3933443"/>
          </a:xfrm>
        </p:spPr>
        <p:txBody>
          <a:bodyPr/>
          <a:lstStyle/>
          <a:p>
            <a:r>
              <a:rPr lang="es-ES" sz="1100" dirty="0"/>
              <a:t>En el ámbito nacional, hay 2 grandes preocupaciones: la pérdida de poder adquisitivo del consumidor (40%) y la excesiva presión regulatoria (26%).</a:t>
            </a:r>
          </a:p>
        </p:txBody>
      </p:sp>
      <p:pic>
        <p:nvPicPr>
          <p:cNvPr id="6" name="Imagen 5" descr="Gráfico&#10;&#10;El contenido generado por IA puede ser incorrecto.">
            <a:extLst>
              <a:ext uri="{FF2B5EF4-FFF2-40B4-BE49-F238E27FC236}">
                <a16:creationId xmlns:a16="http://schemas.microsoft.com/office/drawing/2014/main" id="{FB4B2A12-9873-C614-A561-0D0F9A054D2A}"/>
              </a:ext>
            </a:extLst>
          </p:cNvPr>
          <p:cNvPicPr>
            <a:picLocks noChangeAspect="1"/>
          </p:cNvPicPr>
          <p:nvPr/>
        </p:nvPicPr>
        <p:blipFill>
          <a:blip r:embed="rId2"/>
          <a:stretch>
            <a:fillRect/>
          </a:stretch>
        </p:blipFill>
        <p:spPr>
          <a:xfrm>
            <a:off x="859936" y="1828800"/>
            <a:ext cx="7424127" cy="3021115"/>
          </a:xfrm>
          <a:prstGeom prst="rect">
            <a:avLst/>
          </a:prstGeom>
        </p:spPr>
      </p:pic>
    </p:spTree>
    <p:extLst>
      <p:ext uri="{BB962C8B-B14F-4D97-AF65-F5344CB8AC3E}">
        <p14:creationId xmlns:p14="http://schemas.microsoft.com/office/powerpoint/2010/main" val="3412169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75EEC-7358-9156-E234-E2CAD41D4736}"/>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2BA1C60B-715B-BF2D-9646-48EF56AB0F93}"/>
              </a:ext>
            </a:extLst>
          </p:cNvPr>
          <p:cNvSpPr>
            <a:spLocks noGrp="1"/>
          </p:cNvSpPr>
          <p:nvPr>
            <p:ph idx="18"/>
          </p:nvPr>
        </p:nvSpPr>
        <p:spPr>
          <a:xfrm>
            <a:off x="334024" y="293585"/>
            <a:ext cx="8475952" cy="350652"/>
          </a:xfrm>
        </p:spPr>
        <p:txBody>
          <a:bodyPr/>
          <a:lstStyle/>
          <a:p>
            <a:r>
              <a:rPr lang="es-ES" dirty="0"/>
              <a:t>Impacto del contexto</a:t>
            </a:r>
          </a:p>
        </p:txBody>
      </p:sp>
      <p:sp>
        <p:nvSpPr>
          <p:cNvPr id="3" name="Marcador de contenido 2">
            <a:extLst>
              <a:ext uri="{FF2B5EF4-FFF2-40B4-BE49-F238E27FC236}">
                <a16:creationId xmlns:a16="http://schemas.microsoft.com/office/drawing/2014/main" id="{F42036A2-0BF7-8786-1758-DB64002E97D2}"/>
              </a:ext>
            </a:extLst>
          </p:cNvPr>
          <p:cNvSpPr>
            <a:spLocks noGrp="1"/>
          </p:cNvSpPr>
          <p:nvPr>
            <p:ph idx="19"/>
          </p:nvPr>
        </p:nvSpPr>
        <p:spPr>
          <a:xfrm>
            <a:off x="372841" y="739471"/>
            <a:ext cx="8398318" cy="3933443"/>
          </a:xfrm>
        </p:spPr>
        <p:txBody>
          <a:bodyPr/>
          <a:lstStyle/>
          <a:p>
            <a:r>
              <a:rPr lang="es-ES" sz="1100" dirty="0"/>
              <a:t>En línea con esas preocupaciones, las empresas hacen dos peticiones principales al gobierno:</a:t>
            </a:r>
          </a:p>
          <a:p>
            <a:endParaRPr lang="es-ES" sz="1100" dirty="0"/>
          </a:p>
          <a:p>
            <a:r>
              <a:rPr lang="es-ES" sz="1100" dirty="0"/>
              <a:t>1. Aplazar la entrada de nuevas medidas de alto impacto en las cuentas de explotación de las empresas (43%).</a:t>
            </a:r>
          </a:p>
          <a:p>
            <a:r>
              <a:rPr lang="es-ES" sz="1100" dirty="0"/>
              <a:t>2. Que defienda los intereses de las empresas en el nuevo escenario global (29%).</a:t>
            </a:r>
          </a:p>
        </p:txBody>
      </p:sp>
      <p:pic>
        <p:nvPicPr>
          <p:cNvPr id="6" name="Imagen 5" descr="Gráfico, Gráfico de proyección solar&#10;&#10;El contenido generado por IA puede ser incorrecto.">
            <a:extLst>
              <a:ext uri="{FF2B5EF4-FFF2-40B4-BE49-F238E27FC236}">
                <a16:creationId xmlns:a16="http://schemas.microsoft.com/office/drawing/2014/main" id="{449542BA-7613-372B-A2E4-B6E558237D6E}"/>
              </a:ext>
            </a:extLst>
          </p:cNvPr>
          <p:cNvPicPr>
            <a:picLocks noChangeAspect="1"/>
          </p:cNvPicPr>
          <p:nvPr/>
        </p:nvPicPr>
        <p:blipFill>
          <a:blip r:embed="rId2"/>
          <a:stretch>
            <a:fillRect/>
          </a:stretch>
        </p:blipFill>
        <p:spPr>
          <a:xfrm>
            <a:off x="779318" y="1701931"/>
            <a:ext cx="7585364" cy="3066217"/>
          </a:xfrm>
          <a:prstGeom prst="rect">
            <a:avLst/>
          </a:prstGeom>
        </p:spPr>
      </p:pic>
    </p:spTree>
    <p:extLst>
      <p:ext uri="{BB962C8B-B14F-4D97-AF65-F5344CB8AC3E}">
        <p14:creationId xmlns:p14="http://schemas.microsoft.com/office/powerpoint/2010/main" val="617686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F9B51-72A6-AD18-5108-D72775674F79}"/>
            </a:ext>
          </a:extLst>
        </p:cNvPr>
        <p:cNvGrpSpPr/>
        <p:nvPr/>
      </p:nvGrpSpPr>
      <p:grpSpPr>
        <a:xfrm>
          <a:off x="0" y="0"/>
          <a:ext cx="0" cy="0"/>
          <a:chOff x="0" y="0"/>
          <a:chExt cx="0" cy="0"/>
        </a:xfrm>
      </p:grpSpPr>
      <p:sp>
        <p:nvSpPr>
          <p:cNvPr id="2" name="Contenidor de text 1">
            <a:extLst>
              <a:ext uri="{FF2B5EF4-FFF2-40B4-BE49-F238E27FC236}">
                <a16:creationId xmlns:a16="http://schemas.microsoft.com/office/drawing/2014/main" id="{05453B6A-4EFB-931E-7683-96F564608B50}"/>
              </a:ext>
            </a:extLst>
          </p:cNvPr>
          <p:cNvSpPr>
            <a:spLocks noGrp="1"/>
          </p:cNvSpPr>
          <p:nvPr>
            <p:ph idx="19"/>
          </p:nvPr>
        </p:nvSpPr>
        <p:spPr>
          <a:xfrm>
            <a:off x="3455894" y="2000738"/>
            <a:ext cx="5354082" cy="2757116"/>
          </a:xfrm>
        </p:spPr>
        <p:txBody>
          <a:bodyPr>
            <a:normAutofit/>
          </a:bodyPr>
          <a:lstStyle/>
          <a:p>
            <a:r>
              <a:rPr lang="es-ES" sz="2400" b="1" dirty="0"/>
              <a:t>Empleo y Talento</a:t>
            </a:r>
          </a:p>
        </p:txBody>
      </p:sp>
      <p:pic>
        <p:nvPicPr>
          <p:cNvPr id="4" name="Imatge 3" descr="Imatge que conté roba, persona, Cara humana, Venda al detall&#10;&#10;Pot ser que el contingut generat per IA no sigui correcte.">
            <a:extLst>
              <a:ext uri="{FF2B5EF4-FFF2-40B4-BE49-F238E27FC236}">
                <a16:creationId xmlns:a16="http://schemas.microsoft.com/office/drawing/2014/main" id="{63785D2E-664D-0E53-6B46-5C2032442D28}"/>
              </a:ext>
            </a:extLst>
          </p:cNvPr>
          <p:cNvPicPr>
            <a:picLocks noChangeAspect="1"/>
          </p:cNvPicPr>
          <p:nvPr/>
        </p:nvPicPr>
        <p:blipFill>
          <a:blip r:embed="rId2"/>
          <a:srcRect l="48470" r="22022"/>
          <a:stretch>
            <a:fillRect/>
          </a:stretch>
        </p:blipFill>
        <p:spPr>
          <a:xfrm>
            <a:off x="405516" y="0"/>
            <a:ext cx="2647785" cy="5143500"/>
          </a:xfrm>
          <a:prstGeom prst="rect">
            <a:avLst/>
          </a:prstGeom>
        </p:spPr>
      </p:pic>
    </p:spTree>
    <p:extLst>
      <p:ext uri="{BB962C8B-B14F-4D97-AF65-F5344CB8AC3E}">
        <p14:creationId xmlns:p14="http://schemas.microsoft.com/office/powerpoint/2010/main" val="86305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8229B-1FB0-99D3-B3E4-05256526C1EF}"/>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05783A58-E193-CEB0-2F08-79CBA71C9F88}"/>
              </a:ext>
            </a:extLst>
          </p:cNvPr>
          <p:cNvSpPr>
            <a:spLocks noGrp="1"/>
          </p:cNvSpPr>
          <p:nvPr>
            <p:ph idx="18"/>
          </p:nvPr>
        </p:nvSpPr>
        <p:spPr>
          <a:xfrm>
            <a:off x="334024" y="293585"/>
            <a:ext cx="8475952" cy="350652"/>
          </a:xfrm>
        </p:spPr>
        <p:txBody>
          <a:bodyPr/>
          <a:lstStyle/>
          <a:p>
            <a:r>
              <a:rPr lang="es-ES" dirty="0"/>
              <a:t>Empleo y talento</a:t>
            </a:r>
          </a:p>
        </p:txBody>
      </p:sp>
      <p:sp>
        <p:nvSpPr>
          <p:cNvPr id="3" name="Marcador de contenido 2">
            <a:extLst>
              <a:ext uri="{FF2B5EF4-FFF2-40B4-BE49-F238E27FC236}">
                <a16:creationId xmlns:a16="http://schemas.microsoft.com/office/drawing/2014/main" id="{31664BC7-416D-2908-3541-2E4C457A3D9C}"/>
              </a:ext>
            </a:extLst>
          </p:cNvPr>
          <p:cNvSpPr>
            <a:spLocks noGrp="1"/>
          </p:cNvSpPr>
          <p:nvPr>
            <p:ph idx="19"/>
          </p:nvPr>
        </p:nvSpPr>
        <p:spPr>
          <a:xfrm>
            <a:off x="372841" y="739471"/>
            <a:ext cx="8398318" cy="3933443"/>
          </a:xfrm>
        </p:spPr>
        <p:txBody>
          <a:bodyPr/>
          <a:lstStyle/>
          <a:p>
            <a:r>
              <a:rPr lang="es-ES" sz="1100" dirty="0"/>
              <a:t>Los principales desafíos a la hora de gestionar personas y equipos son: El absentismo laboral (51%) -con un registro 14 puntos porcentuales superior en comparación con la edición anterior-, la captación y fidelización del talento (25%) y el relevo generacional en ciertas posiciones (12%).</a:t>
            </a:r>
          </a:p>
        </p:txBody>
      </p:sp>
      <p:pic>
        <p:nvPicPr>
          <p:cNvPr id="6" name="Imagen 5" descr="Gráfico, Diagrama&#10;&#10;El contenido generado por IA puede ser incorrecto.">
            <a:extLst>
              <a:ext uri="{FF2B5EF4-FFF2-40B4-BE49-F238E27FC236}">
                <a16:creationId xmlns:a16="http://schemas.microsoft.com/office/drawing/2014/main" id="{851CE487-FB2C-FE8C-92CE-DB09D8898411}"/>
              </a:ext>
            </a:extLst>
          </p:cNvPr>
          <p:cNvPicPr>
            <a:picLocks noChangeAspect="1"/>
          </p:cNvPicPr>
          <p:nvPr/>
        </p:nvPicPr>
        <p:blipFill>
          <a:blip r:embed="rId2"/>
          <a:stretch>
            <a:fillRect/>
          </a:stretch>
        </p:blipFill>
        <p:spPr>
          <a:xfrm>
            <a:off x="942214" y="1877291"/>
            <a:ext cx="7259572" cy="2890857"/>
          </a:xfrm>
          <a:prstGeom prst="rect">
            <a:avLst/>
          </a:prstGeom>
        </p:spPr>
      </p:pic>
    </p:spTree>
    <p:extLst>
      <p:ext uri="{BB962C8B-B14F-4D97-AF65-F5344CB8AC3E}">
        <p14:creationId xmlns:p14="http://schemas.microsoft.com/office/powerpoint/2010/main" val="390374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E2C50-5988-5D83-BC2A-2142E7F0DDA7}"/>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47E84237-BEC2-2CBA-D433-15565A8620E4}"/>
              </a:ext>
            </a:extLst>
          </p:cNvPr>
          <p:cNvSpPr>
            <a:spLocks noGrp="1"/>
          </p:cNvSpPr>
          <p:nvPr>
            <p:ph idx="18"/>
          </p:nvPr>
        </p:nvSpPr>
        <p:spPr>
          <a:xfrm>
            <a:off x="334024" y="293585"/>
            <a:ext cx="8475952" cy="350652"/>
          </a:xfrm>
        </p:spPr>
        <p:txBody>
          <a:bodyPr/>
          <a:lstStyle/>
          <a:p>
            <a:r>
              <a:rPr lang="es-ES" dirty="0"/>
              <a:t>Empleo y talento</a:t>
            </a:r>
          </a:p>
        </p:txBody>
      </p:sp>
      <p:sp>
        <p:nvSpPr>
          <p:cNvPr id="3" name="Marcador de contenido 2">
            <a:extLst>
              <a:ext uri="{FF2B5EF4-FFF2-40B4-BE49-F238E27FC236}">
                <a16:creationId xmlns:a16="http://schemas.microsoft.com/office/drawing/2014/main" id="{8B13A4E7-95A6-DDE3-DECC-F7F7DA8E2AC8}"/>
              </a:ext>
            </a:extLst>
          </p:cNvPr>
          <p:cNvSpPr>
            <a:spLocks noGrp="1"/>
          </p:cNvSpPr>
          <p:nvPr>
            <p:ph idx="19"/>
          </p:nvPr>
        </p:nvSpPr>
        <p:spPr>
          <a:xfrm>
            <a:off x="334024" y="648079"/>
            <a:ext cx="8398318" cy="3933443"/>
          </a:xfrm>
        </p:spPr>
        <p:txBody>
          <a:bodyPr/>
          <a:lstStyle/>
          <a:p>
            <a:r>
              <a:rPr lang="es-ES" sz="1100" dirty="0"/>
              <a:t>Con respecto al absentismo, las empresas consideran prioritario abordarlo como un problema de Estado con la participación del Gobierno, empresas y agentes sociales (58%), reforzar la intervención de los servicios de vigilancia de salud para agilizar procesos de altas/bajas laborales (23%) e incrementar las medidas de flexibilidad / conciliación laboral en las empresas (13%) como las vías más urgentes para su reducción.</a:t>
            </a:r>
          </a:p>
        </p:txBody>
      </p:sp>
      <p:pic>
        <p:nvPicPr>
          <p:cNvPr id="6" name="Imagen 5" descr="Gráfico, Gráfico de proyección solar&#10;&#10;El contenido generado por IA puede ser incorrecto.">
            <a:extLst>
              <a:ext uri="{FF2B5EF4-FFF2-40B4-BE49-F238E27FC236}">
                <a16:creationId xmlns:a16="http://schemas.microsoft.com/office/drawing/2014/main" id="{26A38C17-DAB0-01AC-6849-4A94E9E754BA}"/>
              </a:ext>
            </a:extLst>
          </p:cNvPr>
          <p:cNvPicPr>
            <a:picLocks noChangeAspect="1"/>
          </p:cNvPicPr>
          <p:nvPr/>
        </p:nvPicPr>
        <p:blipFill>
          <a:blip r:embed="rId2"/>
          <a:srcRect l="-1" t="1363" r="1090"/>
          <a:stretch>
            <a:fillRect/>
          </a:stretch>
        </p:blipFill>
        <p:spPr>
          <a:xfrm>
            <a:off x="1143447" y="1672825"/>
            <a:ext cx="6857105" cy="3232507"/>
          </a:xfrm>
          <a:prstGeom prst="rect">
            <a:avLst/>
          </a:prstGeom>
        </p:spPr>
      </p:pic>
    </p:spTree>
    <p:extLst>
      <p:ext uri="{BB962C8B-B14F-4D97-AF65-F5344CB8AC3E}">
        <p14:creationId xmlns:p14="http://schemas.microsoft.com/office/powerpoint/2010/main" val="1114861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5AA10-8213-732B-8B68-7851FCB5C887}"/>
            </a:ext>
          </a:extLst>
        </p:cNvPr>
        <p:cNvGrpSpPr/>
        <p:nvPr/>
      </p:nvGrpSpPr>
      <p:grpSpPr>
        <a:xfrm>
          <a:off x="0" y="0"/>
          <a:ext cx="0" cy="0"/>
          <a:chOff x="0" y="0"/>
          <a:chExt cx="0" cy="0"/>
        </a:xfrm>
      </p:grpSpPr>
      <p:sp>
        <p:nvSpPr>
          <p:cNvPr id="2" name="Contenidor de text 1">
            <a:extLst>
              <a:ext uri="{FF2B5EF4-FFF2-40B4-BE49-F238E27FC236}">
                <a16:creationId xmlns:a16="http://schemas.microsoft.com/office/drawing/2014/main" id="{FEECE365-20FD-E924-51AC-B153EBCAF1BD}"/>
              </a:ext>
            </a:extLst>
          </p:cNvPr>
          <p:cNvSpPr>
            <a:spLocks noGrp="1"/>
          </p:cNvSpPr>
          <p:nvPr>
            <p:ph idx="19"/>
          </p:nvPr>
        </p:nvSpPr>
        <p:spPr>
          <a:xfrm>
            <a:off x="3455894" y="2000738"/>
            <a:ext cx="5354082" cy="2757116"/>
          </a:xfrm>
        </p:spPr>
        <p:txBody>
          <a:bodyPr>
            <a:normAutofit/>
          </a:bodyPr>
          <a:lstStyle/>
          <a:p>
            <a:r>
              <a:rPr lang="es-ES" sz="2400" b="1" dirty="0"/>
              <a:t>Futuro</a:t>
            </a:r>
          </a:p>
        </p:txBody>
      </p:sp>
      <p:pic>
        <p:nvPicPr>
          <p:cNvPr id="5" name="Imatge 4" descr="Imatge que conté cel, núvol, persona, a l’aire lliure&#10;&#10;Pot ser que el contingut generat per IA no sigui correcte.">
            <a:extLst>
              <a:ext uri="{FF2B5EF4-FFF2-40B4-BE49-F238E27FC236}">
                <a16:creationId xmlns:a16="http://schemas.microsoft.com/office/drawing/2014/main" id="{A1C4A77B-9EAB-1762-9FB5-DA533BBBAC3B}"/>
              </a:ext>
            </a:extLst>
          </p:cNvPr>
          <p:cNvPicPr>
            <a:picLocks noChangeAspect="1"/>
          </p:cNvPicPr>
          <p:nvPr/>
        </p:nvPicPr>
        <p:blipFill>
          <a:blip r:embed="rId2"/>
          <a:srcRect l="32815" r="32942"/>
          <a:stretch>
            <a:fillRect/>
          </a:stretch>
        </p:blipFill>
        <p:spPr>
          <a:xfrm>
            <a:off x="405517" y="0"/>
            <a:ext cx="2639834" cy="5143500"/>
          </a:xfrm>
          <a:prstGeom prst="rect">
            <a:avLst/>
          </a:prstGeom>
        </p:spPr>
      </p:pic>
    </p:spTree>
    <p:extLst>
      <p:ext uri="{BB962C8B-B14F-4D97-AF65-F5344CB8AC3E}">
        <p14:creationId xmlns:p14="http://schemas.microsoft.com/office/powerpoint/2010/main" val="17791737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1D84E-237C-93C8-E2DD-BA8BBC20B256}"/>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EA93DF4B-740A-24B6-8133-F6E19DD7BC6F}"/>
              </a:ext>
            </a:extLst>
          </p:cNvPr>
          <p:cNvSpPr>
            <a:spLocks noGrp="1"/>
          </p:cNvSpPr>
          <p:nvPr>
            <p:ph idx="18"/>
          </p:nvPr>
        </p:nvSpPr>
        <p:spPr>
          <a:xfrm>
            <a:off x="334024" y="293585"/>
            <a:ext cx="8475952" cy="350652"/>
          </a:xfrm>
        </p:spPr>
        <p:txBody>
          <a:bodyPr/>
          <a:lstStyle/>
          <a:p>
            <a:r>
              <a:rPr lang="es-ES" dirty="0"/>
              <a:t>Futuro</a:t>
            </a:r>
          </a:p>
        </p:txBody>
      </p:sp>
      <p:sp>
        <p:nvSpPr>
          <p:cNvPr id="3" name="Marcador de contenido 2">
            <a:extLst>
              <a:ext uri="{FF2B5EF4-FFF2-40B4-BE49-F238E27FC236}">
                <a16:creationId xmlns:a16="http://schemas.microsoft.com/office/drawing/2014/main" id="{B5319BF0-F2C2-FEF7-259D-CD8547505648}"/>
              </a:ext>
            </a:extLst>
          </p:cNvPr>
          <p:cNvSpPr>
            <a:spLocks noGrp="1"/>
          </p:cNvSpPr>
          <p:nvPr>
            <p:ph idx="19"/>
          </p:nvPr>
        </p:nvSpPr>
        <p:spPr>
          <a:xfrm>
            <a:off x="372841" y="739471"/>
            <a:ext cx="8398318" cy="3933443"/>
          </a:xfrm>
        </p:spPr>
        <p:txBody>
          <a:bodyPr/>
          <a:lstStyle/>
          <a:p>
            <a:r>
              <a:rPr lang="es-ES" sz="1100" dirty="0"/>
              <a:t>En el capítulo de la transformación digital las empresas identifican 3 líneas de acción prioritarias</a:t>
            </a:r>
          </a:p>
          <a:p>
            <a:endParaRPr lang="es-ES" sz="1100" dirty="0"/>
          </a:p>
          <a:p>
            <a:pPr marL="514350" indent="-514350">
              <a:buAutoNum type="arabicPeriod"/>
            </a:pPr>
            <a:r>
              <a:rPr lang="es-ES" sz="1100" dirty="0"/>
              <a:t>Mejorar la gestión del dato y el intercambio de información (31%), siete puntos porcentuales menos que en la encuesta anterior.</a:t>
            </a:r>
          </a:p>
          <a:p>
            <a:pPr marL="514350" indent="-514350">
              <a:buAutoNum type="arabicPeriod"/>
            </a:pPr>
            <a:r>
              <a:rPr lang="es-ES" sz="1100" dirty="0"/>
              <a:t>Potenciar el uso de la Inteligencia Artificial (25%).</a:t>
            </a:r>
          </a:p>
          <a:p>
            <a:pPr marL="514350" indent="-514350">
              <a:buAutoNum type="arabicPeriod"/>
            </a:pPr>
            <a:r>
              <a:rPr lang="es-ES" sz="1100" dirty="0"/>
              <a:t>Automatizar procesos internos (21%).</a:t>
            </a:r>
          </a:p>
        </p:txBody>
      </p:sp>
      <p:pic>
        <p:nvPicPr>
          <p:cNvPr id="6" name="Imagen 5" descr="Gráfico&#10;&#10;El contenido generado por IA puede ser incorrecto.">
            <a:extLst>
              <a:ext uri="{FF2B5EF4-FFF2-40B4-BE49-F238E27FC236}">
                <a16:creationId xmlns:a16="http://schemas.microsoft.com/office/drawing/2014/main" id="{7CDA2821-02C1-64EA-0BC7-5F6A16AAE391}"/>
              </a:ext>
            </a:extLst>
          </p:cNvPr>
          <p:cNvPicPr>
            <a:picLocks noChangeAspect="1"/>
          </p:cNvPicPr>
          <p:nvPr/>
        </p:nvPicPr>
        <p:blipFill>
          <a:blip r:embed="rId3"/>
          <a:stretch>
            <a:fillRect/>
          </a:stretch>
        </p:blipFill>
        <p:spPr>
          <a:xfrm>
            <a:off x="1099625" y="2084632"/>
            <a:ext cx="6944749" cy="2765283"/>
          </a:xfrm>
          <a:prstGeom prst="rect">
            <a:avLst/>
          </a:prstGeom>
        </p:spPr>
      </p:pic>
    </p:spTree>
    <p:extLst>
      <p:ext uri="{BB962C8B-B14F-4D97-AF65-F5344CB8AC3E}">
        <p14:creationId xmlns:p14="http://schemas.microsoft.com/office/powerpoint/2010/main" val="3512333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8FA67-053E-1CA3-04B8-155A355C9DF8}"/>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AFD44537-AAAF-35CB-D841-317F6468CAF0}"/>
              </a:ext>
            </a:extLst>
          </p:cNvPr>
          <p:cNvSpPr>
            <a:spLocks noGrp="1"/>
          </p:cNvSpPr>
          <p:nvPr>
            <p:ph idx="18"/>
          </p:nvPr>
        </p:nvSpPr>
        <p:spPr>
          <a:xfrm>
            <a:off x="334024" y="293585"/>
            <a:ext cx="8475952" cy="350652"/>
          </a:xfrm>
        </p:spPr>
        <p:txBody>
          <a:bodyPr/>
          <a:lstStyle/>
          <a:p>
            <a:r>
              <a:rPr lang="es-ES" dirty="0"/>
              <a:t>Futuro</a:t>
            </a:r>
          </a:p>
        </p:txBody>
      </p:sp>
      <p:sp>
        <p:nvSpPr>
          <p:cNvPr id="3" name="Marcador de contenido 2">
            <a:extLst>
              <a:ext uri="{FF2B5EF4-FFF2-40B4-BE49-F238E27FC236}">
                <a16:creationId xmlns:a16="http://schemas.microsoft.com/office/drawing/2014/main" id="{5F4F9DB4-4D77-A069-299A-40F38CDED9B9}"/>
              </a:ext>
            </a:extLst>
          </p:cNvPr>
          <p:cNvSpPr>
            <a:spLocks noGrp="1"/>
          </p:cNvSpPr>
          <p:nvPr>
            <p:ph idx="19"/>
          </p:nvPr>
        </p:nvSpPr>
        <p:spPr>
          <a:xfrm>
            <a:off x="372841" y="739471"/>
            <a:ext cx="8398318" cy="3933443"/>
          </a:xfrm>
        </p:spPr>
        <p:txBody>
          <a:bodyPr/>
          <a:lstStyle/>
          <a:p>
            <a:r>
              <a:rPr lang="es-ES" sz="1100" dirty="0"/>
              <a:t>En el actual contexto, las empresas lo tienen claro: para dinamizar el crecimiento económico es fundamental mejorar los niveles de productividad como país (64%) –una cifra 5 puntos porcentuales superior al registrado en la edición anterior-, lo que también exige contar con políticas de apoyo a la inversión y el emprendimiento (20%) e invertir en I+D+i (8%)</a:t>
            </a:r>
          </a:p>
        </p:txBody>
      </p:sp>
      <p:pic>
        <p:nvPicPr>
          <p:cNvPr id="6" name="Imagen 5" descr="Gráfico&#10;&#10;El contenido generado por IA puede ser incorrecto.">
            <a:extLst>
              <a:ext uri="{FF2B5EF4-FFF2-40B4-BE49-F238E27FC236}">
                <a16:creationId xmlns:a16="http://schemas.microsoft.com/office/drawing/2014/main" id="{F44D2547-1515-537D-FCA2-644F3AAA4F49}"/>
              </a:ext>
            </a:extLst>
          </p:cNvPr>
          <p:cNvPicPr>
            <a:picLocks noChangeAspect="1"/>
          </p:cNvPicPr>
          <p:nvPr/>
        </p:nvPicPr>
        <p:blipFill>
          <a:blip r:embed="rId2"/>
          <a:stretch>
            <a:fillRect/>
          </a:stretch>
        </p:blipFill>
        <p:spPr>
          <a:xfrm>
            <a:off x="1391279" y="1766957"/>
            <a:ext cx="6361441" cy="3001191"/>
          </a:xfrm>
          <a:prstGeom prst="rect">
            <a:avLst/>
          </a:prstGeom>
        </p:spPr>
      </p:pic>
    </p:spTree>
    <p:extLst>
      <p:ext uri="{BB962C8B-B14F-4D97-AF65-F5344CB8AC3E}">
        <p14:creationId xmlns:p14="http://schemas.microsoft.com/office/powerpoint/2010/main" val="40059522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text 1">
            <a:extLst>
              <a:ext uri="{FF2B5EF4-FFF2-40B4-BE49-F238E27FC236}">
                <a16:creationId xmlns:a16="http://schemas.microsoft.com/office/drawing/2014/main" id="{8BBAA7EA-7D62-A6AF-3E64-869F6D413F89}"/>
              </a:ext>
            </a:extLst>
          </p:cNvPr>
          <p:cNvSpPr txBox="1">
            <a:spLocks/>
          </p:cNvSpPr>
          <p:nvPr/>
        </p:nvSpPr>
        <p:spPr>
          <a:xfrm>
            <a:off x="458252" y="1404390"/>
            <a:ext cx="5354082" cy="1167360"/>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ES" sz="2400" b="1" dirty="0">
                <a:solidFill>
                  <a:schemeClr val="bg1"/>
                </a:solidFill>
                <a:latin typeface="Verdana" panose="020B0604030504040204" pitchFamily="34" charset="0"/>
                <a:ea typeface="Verdana" panose="020B0604030504040204" pitchFamily="34" charset="0"/>
              </a:rPr>
              <a:t>La voz del Gran Consumo</a:t>
            </a:r>
          </a:p>
        </p:txBody>
      </p:sp>
    </p:spTree>
    <p:extLst>
      <p:ext uri="{BB962C8B-B14F-4D97-AF65-F5344CB8AC3E}">
        <p14:creationId xmlns:p14="http://schemas.microsoft.com/office/powerpoint/2010/main" val="12515322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4807</TotalTime>
  <Words>2309</Words>
  <Application>Microsoft Office PowerPoint</Application>
  <PresentationFormat>Presentación en pantalla (16:9)</PresentationFormat>
  <Paragraphs>102</Paragraphs>
  <Slides>28</Slides>
  <Notes>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Aptos</vt:lpstr>
      <vt:lpstr>Arial</vt:lpstr>
      <vt:lpstr>Poppins</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aa aa</dc:creator>
  <cp:lastModifiedBy>Nuria Pedraza</cp:lastModifiedBy>
  <cp:revision>50</cp:revision>
  <dcterms:created xsi:type="dcterms:W3CDTF">2023-11-28T10:22:16Z</dcterms:created>
  <dcterms:modified xsi:type="dcterms:W3CDTF">2025-12-17T18:56:36Z</dcterms:modified>
</cp:coreProperties>
</file>